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5" r:id="rId6"/>
    <p:sldId id="257"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al Fudge" initials="RF" lastIdx="1" clrIdx="0">
    <p:extLst>
      <p:ext uri="{19B8F6BF-5375-455C-9EA6-DF929625EA0E}">
        <p15:presenceInfo xmlns:p15="http://schemas.microsoft.com/office/powerpoint/2012/main" userId="S-1-5-21-3616927229-1603426569-2325822976-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91485-9CF1-FE8D-940C-E0C23D54C43F}" v="2" dt="2022-07-29T14:43:18.958"/>
    <p1510:client id="{12A999E7-E9FB-2CA3-8BC5-D6C6A91F4073}" v="2" dt="2021-02-11T10:18:45.926"/>
    <p1510:client id="{59C9C99F-70D3-2000-B5AC-2C0977CAADA5}" v="66" dt="2021-05-20T15:34:32.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865" autoAdjust="0"/>
  </p:normalViewPr>
  <p:slideViewPr>
    <p:cSldViewPr snapToGrid="0">
      <p:cViewPr varScale="1">
        <p:scale>
          <a:sx n="85" d="100"/>
          <a:sy n="85" d="100"/>
        </p:scale>
        <p:origin x="15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0AA91485-9CF1-FE8D-940C-E0C23D54C43F}"/>
    <pc:docChg chg="delSld modSld">
      <pc:chgData name="Rhiannon Evans" userId="S::r.evans@londonsairambulance.org.uk::8baad577-6a4c-4d56-8cf3-2c86bf9cc3de" providerId="AD" clId="Web-{0AA91485-9CF1-FE8D-940C-E0C23D54C43F}" dt="2022-07-29T14:43:18.958" v="1"/>
      <pc:docMkLst>
        <pc:docMk/>
      </pc:docMkLst>
      <pc:sldChg chg="del">
        <pc:chgData name="Rhiannon Evans" userId="S::r.evans@londonsairambulance.org.uk::8baad577-6a4c-4d56-8cf3-2c86bf9cc3de" providerId="AD" clId="Web-{0AA91485-9CF1-FE8D-940C-E0C23D54C43F}" dt="2022-07-29T14:43:18.958" v="1"/>
        <pc:sldMkLst>
          <pc:docMk/>
          <pc:sldMk cId="2296523792" sldId="258"/>
        </pc:sldMkLst>
      </pc:sldChg>
      <pc:sldChg chg="delSp">
        <pc:chgData name="Rhiannon Evans" userId="S::r.evans@londonsairambulance.org.uk::8baad577-6a4c-4d56-8cf3-2c86bf9cc3de" providerId="AD" clId="Web-{0AA91485-9CF1-FE8D-940C-E0C23D54C43F}" dt="2022-07-29T14:43:14.083" v="0"/>
        <pc:sldMkLst>
          <pc:docMk/>
          <pc:sldMk cId="1193571355" sldId="265"/>
        </pc:sldMkLst>
        <pc:picChg chg="del">
          <ac:chgData name="Rhiannon Evans" userId="S::r.evans@londonsairambulance.org.uk::8baad577-6a4c-4d56-8cf3-2c86bf9cc3de" providerId="AD" clId="Web-{0AA91485-9CF1-FE8D-940C-E0C23D54C43F}" dt="2022-07-29T14:43:14.083" v="0"/>
          <ac:picMkLst>
            <pc:docMk/>
            <pc:sldMk cId="1193571355" sldId="265"/>
            <ac:picMk id="9" creationId="{940AE4C6-EA57-244B-BE5A-DC6E89038181}"/>
          </ac:picMkLst>
        </pc:picChg>
      </pc:sldChg>
    </pc:docChg>
  </pc:docChgLst>
  <pc:docChgLst>
    <pc:chgData name="Jim Montgomery" userId="S::j.montgomery@londonsairambulance.org.uk::c05910c4-ca02-4293-affa-ae5bed208158" providerId="AD" clId="Web-{12A999E7-E9FB-2CA3-8BC5-D6C6A91F4073}"/>
    <pc:docChg chg="addSld delSld">
      <pc:chgData name="Jim Montgomery" userId="S::j.montgomery@londonsairambulance.org.uk::c05910c4-ca02-4293-affa-ae5bed208158" providerId="AD" clId="Web-{12A999E7-E9FB-2CA3-8BC5-D6C6A91F4073}" dt="2021-02-11T10:18:45.926" v="1"/>
      <pc:docMkLst>
        <pc:docMk/>
      </pc:docMkLst>
      <pc:sldChg chg="new del">
        <pc:chgData name="Jim Montgomery" userId="S::j.montgomery@londonsairambulance.org.uk::c05910c4-ca02-4293-affa-ae5bed208158" providerId="AD" clId="Web-{12A999E7-E9FB-2CA3-8BC5-D6C6A91F4073}" dt="2021-02-11T10:18:45.926" v="1"/>
        <pc:sldMkLst>
          <pc:docMk/>
          <pc:sldMk cId="1218146962" sldId="265"/>
        </pc:sldMkLst>
      </pc:sldChg>
    </pc:docChg>
  </pc:docChgLst>
  <pc:docChgLst>
    <pc:chgData name="Rhiannon Evans" userId="S::r.evans@londonsairambulance.org.uk::8baad577-6a4c-4d56-8cf3-2c86bf9cc3de" providerId="AD" clId="Web-{59C9C99F-70D3-2000-B5AC-2C0977CAADA5}"/>
    <pc:docChg chg="addSld delSld modSld addMainMaster">
      <pc:chgData name="Rhiannon Evans" userId="S::r.evans@londonsairambulance.org.uk::8baad577-6a4c-4d56-8cf3-2c86bf9cc3de" providerId="AD" clId="Web-{59C9C99F-70D3-2000-B5AC-2C0977CAADA5}" dt="2021-05-20T15:34:32.754" v="32"/>
      <pc:docMkLst>
        <pc:docMk/>
      </pc:docMkLst>
      <pc:sldChg chg="del">
        <pc:chgData name="Rhiannon Evans" userId="S::r.evans@londonsairambulance.org.uk::8baad577-6a4c-4d56-8cf3-2c86bf9cc3de" providerId="AD" clId="Web-{59C9C99F-70D3-2000-B5AC-2C0977CAADA5}" dt="2021-05-20T15:34:32.754" v="32"/>
        <pc:sldMkLst>
          <pc:docMk/>
          <pc:sldMk cId="3513818514" sldId="256"/>
        </pc:sldMkLst>
      </pc:sldChg>
      <pc:sldChg chg="modSp add">
        <pc:chgData name="Rhiannon Evans" userId="S::r.evans@londonsairambulance.org.uk::8baad577-6a4c-4d56-8cf3-2c86bf9cc3de" providerId="AD" clId="Web-{59C9C99F-70D3-2000-B5AC-2C0977CAADA5}" dt="2021-05-20T15:34:27.160" v="31" actId="20577"/>
        <pc:sldMkLst>
          <pc:docMk/>
          <pc:sldMk cId="1193571355" sldId="265"/>
        </pc:sldMkLst>
        <pc:spChg chg="mod">
          <ac:chgData name="Rhiannon Evans" userId="S::r.evans@londonsairambulance.org.uk::8baad577-6a4c-4d56-8cf3-2c86bf9cc3de" providerId="AD" clId="Web-{59C9C99F-70D3-2000-B5AC-2C0977CAADA5}" dt="2021-05-20T15:34:27.160" v="31" actId="20577"/>
          <ac:spMkLst>
            <pc:docMk/>
            <pc:sldMk cId="1193571355" sldId="265"/>
            <ac:spMk id="3" creationId="{00000000-0000-0000-0000-000000000000}"/>
          </ac:spMkLst>
        </pc:spChg>
      </pc:sldChg>
      <pc:sldMasterChg chg="add addSldLayout">
        <pc:chgData name="Rhiannon Evans" userId="S::r.evans@londonsairambulance.org.uk::8baad577-6a4c-4d56-8cf3-2c86bf9cc3de" providerId="AD" clId="Web-{59C9C99F-70D3-2000-B5AC-2C0977CAADA5}" dt="2021-05-20T15:33:40.362" v="0"/>
        <pc:sldMasterMkLst>
          <pc:docMk/>
          <pc:sldMasterMk cId="3268259187" sldId="2147483660"/>
        </pc:sldMasterMkLst>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59C9C99F-70D3-2000-B5AC-2C0977CAADA5}" dt="2021-05-20T15:33:40.362" v="0"/>
          <pc:sldLayoutMkLst>
            <pc:docMk/>
            <pc:sldMasterMk cId="3268259187" sldId="2147483660"/>
            <pc:sldLayoutMk cId="1492711104"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8B929-DCEC-4028-AAFF-F2676941911F}"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0952D-8493-4657-9E56-B7DE7EEB7986}" type="slidenum">
              <a:rPr lang="en-GB" smtClean="0"/>
              <a:t>‹#›</a:t>
            </a:fld>
            <a:endParaRPr lang="en-GB"/>
          </a:p>
        </p:txBody>
      </p:sp>
    </p:spTree>
    <p:extLst>
      <p:ext uri="{BB962C8B-B14F-4D97-AF65-F5344CB8AC3E}">
        <p14:creationId xmlns:p14="http://schemas.microsoft.com/office/powerpoint/2010/main" val="397368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D2828F-48B3-492C-A08C-034E1625D5CD}" type="slidenum">
              <a:rPr lang="en-GB" smtClean="0"/>
              <a:t>2</a:t>
            </a:fld>
            <a:endParaRPr lang="en-GB"/>
          </a:p>
        </p:txBody>
      </p:sp>
    </p:spTree>
    <p:extLst>
      <p:ext uri="{BB962C8B-B14F-4D97-AF65-F5344CB8AC3E}">
        <p14:creationId xmlns:p14="http://schemas.microsoft.com/office/powerpoint/2010/main" val="174066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240952D-8493-4657-9E56-B7DE7EEB7986}" type="slidenum">
              <a:rPr lang="en-GB" smtClean="0"/>
              <a:t>3</a:t>
            </a:fld>
            <a:endParaRPr lang="en-GB"/>
          </a:p>
        </p:txBody>
      </p:sp>
    </p:spTree>
    <p:extLst>
      <p:ext uri="{BB962C8B-B14F-4D97-AF65-F5344CB8AC3E}">
        <p14:creationId xmlns:p14="http://schemas.microsoft.com/office/powerpoint/2010/main" val="292101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0952D-8493-4657-9E56-B7DE7EEB7986}" type="slidenum">
              <a:rPr lang="en-GB" smtClean="0"/>
              <a:t>4</a:t>
            </a:fld>
            <a:endParaRPr lang="en-GB"/>
          </a:p>
        </p:txBody>
      </p:sp>
    </p:spTree>
    <p:extLst>
      <p:ext uri="{BB962C8B-B14F-4D97-AF65-F5344CB8AC3E}">
        <p14:creationId xmlns:p14="http://schemas.microsoft.com/office/powerpoint/2010/main" val="347266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0952D-8493-4657-9E56-B7DE7EEB7986}" type="slidenum">
              <a:rPr lang="en-GB" smtClean="0"/>
              <a:t>5</a:t>
            </a:fld>
            <a:endParaRPr lang="en-GB"/>
          </a:p>
        </p:txBody>
      </p:sp>
    </p:spTree>
    <p:extLst>
      <p:ext uri="{BB962C8B-B14F-4D97-AF65-F5344CB8AC3E}">
        <p14:creationId xmlns:p14="http://schemas.microsoft.com/office/powerpoint/2010/main" val="34127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40952D-8493-4657-9E56-B7DE7EEB7986}" type="slidenum">
              <a:rPr lang="en-GB" smtClean="0"/>
              <a:t>6</a:t>
            </a:fld>
            <a:endParaRPr lang="en-GB"/>
          </a:p>
        </p:txBody>
      </p:sp>
    </p:spTree>
    <p:extLst>
      <p:ext uri="{BB962C8B-B14F-4D97-AF65-F5344CB8AC3E}">
        <p14:creationId xmlns:p14="http://schemas.microsoft.com/office/powerpoint/2010/main" val="72633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0952D-8493-4657-9E56-B7DE7EEB7986}" type="slidenum">
              <a:rPr lang="en-GB" smtClean="0"/>
              <a:t>7</a:t>
            </a:fld>
            <a:endParaRPr lang="en-GB"/>
          </a:p>
        </p:txBody>
      </p:sp>
    </p:spTree>
    <p:extLst>
      <p:ext uri="{BB962C8B-B14F-4D97-AF65-F5344CB8AC3E}">
        <p14:creationId xmlns:p14="http://schemas.microsoft.com/office/powerpoint/2010/main" val="235808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0952D-8493-4657-9E56-B7DE7EEB7986}" type="slidenum">
              <a:rPr lang="en-GB" smtClean="0"/>
              <a:t>8</a:t>
            </a:fld>
            <a:endParaRPr lang="en-GB"/>
          </a:p>
        </p:txBody>
      </p:sp>
    </p:spTree>
    <p:extLst>
      <p:ext uri="{BB962C8B-B14F-4D97-AF65-F5344CB8AC3E}">
        <p14:creationId xmlns:p14="http://schemas.microsoft.com/office/powerpoint/2010/main" val="90225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A72DC7-51C1-448A-AA7A-F6DFF33FD80A}"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3140D-1DB3-41AA-9D0A-B0337F0B653C}" type="slidenum">
              <a:rPr lang="en-GB" smtClean="0"/>
              <a:t>‹#›</a:t>
            </a:fld>
            <a:endParaRPr lang="en-GB"/>
          </a:p>
        </p:txBody>
      </p:sp>
      <p:pic>
        <p:nvPicPr>
          <p:cNvPr id="9" name="Picture 8">
            <a:extLst>
              <a:ext uri="{FF2B5EF4-FFF2-40B4-BE49-F238E27FC236}">
                <a16:creationId xmlns:a16="http://schemas.microsoft.com/office/drawing/2014/main" id="{3B1668B8-4D51-44B8-A4E8-A17960D92A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206727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72DC7-51C1-448A-AA7A-F6DFF33FD80A}"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28572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72DC7-51C1-448A-AA7A-F6DFF33FD80A}"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171891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72DC7-51C1-448A-AA7A-F6DFF33FD80A}"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259765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72DC7-51C1-448A-AA7A-F6DFF33FD80A}"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5403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A72DC7-51C1-448A-AA7A-F6DFF33FD80A}"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281229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A72DC7-51C1-448A-AA7A-F6DFF33FD80A}" type="datetimeFigureOut">
              <a:rPr lang="en-GB" smtClean="0"/>
              <a:t>29/07/2022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372124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A72DC7-51C1-448A-AA7A-F6DFF33FD80A}"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319763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72DC7-51C1-448A-AA7A-F6DFF33FD80A}"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408586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A72DC7-51C1-448A-AA7A-F6DFF33FD80A}"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31122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A72DC7-51C1-448A-AA7A-F6DFF33FD80A}"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3140D-1DB3-41AA-9D0A-B0337F0B653C}" type="slidenum">
              <a:rPr lang="en-GB" smtClean="0"/>
              <a:t>‹#›</a:t>
            </a:fld>
            <a:endParaRPr lang="en-GB"/>
          </a:p>
        </p:txBody>
      </p:sp>
    </p:spTree>
    <p:extLst>
      <p:ext uri="{BB962C8B-B14F-4D97-AF65-F5344CB8AC3E}">
        <p14:creationId xmlns:p14="http://schemas.microsoft.com/office/powerpoint/2010/main" val="339429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72DC7-51C1-448A-AA7A-F6DFF33FD80A}"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3140D-1DB3-41AA-9D0A-B0337F0B653C}" type="slidenum">
              <a:rPr lang="en-GB" smtClean="0"/>
              <a:t>‹#›</a:t>
            </a:fld>
            <a:endParaRPr lang="en-GB"/>
          </a:p>
        </p:txBody>
      </p:sp>
      <p:pic>
        <p:nvPicPr>
          <p:cNvPr id="8" name="Picture 7">
            <a:extLst>
              <a:ext uri="{FF2B5EF4-FFF2-40B4-BE49-F238E27FC236}">
                <a16:creationId xmlns:a16="http://schemas.microsoft.com/office/drawing/2014/main" id="{6D97C36C-6D76-4B2E-8C0E-5755061EC594}"/>
              </a:ext>
            </a:extLst>
          </p:cNvPr>
          <p:cNvPicPr>
            <a:picLocks noChangeAspect="1"/>
          </p:cNvPicPr>
          <p:nvPr userDrawn="1"/>
        </p:nvPicPr>
        <p:blipFill rotWithShape="1">
          <a:blip r:embed="rId13"/>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299178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KjfmoOoZi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Cagfj5_fc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KjfmoOoZi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a:cs typeface="Arial"/>
              </a:rPr>
              <a:t>London’s Air Ambulance Charity</a:t>
            </a:r>
            <a:endParaRPr lang="en-GB" sz="4400" b="1" dirty="0">
              <a:latin typeface="Arial" panose="020B0604020202020204" pitchFamily="34" charset="0"/>
              <a:cs typeface="Arial" panose="020B0604020202020204" pitchFamily="34" charset="0"/>
            </a:endParaRPr>
          </a:p>
          <a:p>
            <a:r>
              <a:rPr lang="en-US" sz="3600" b="1" dirty="0">
                <a:ea typeface="+mn-lt"/>
                <a:cs typeface="+mn-lt"/>
              </a:rPr>
              <a:t>Module 1: Helicopter Engineering </a:t>
            </a:r>
            <a:endParaRPr lang="en-GB" sz="3600" dirty="0"/>
          </a:p>
        </p:txBody>
      </p:sp>
    </p:spTree>
    <p:extLst>
      <p:ext uri="{BB962C8B-B14F-4D97-AF65-F5344CB8AC3E}">
        <p14:creationId xmlns:p14="http://schemas.microsoft.com/office/powerpoint/2010/main" val="119357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2073743"/>
            <a:ext cx="10515600" cy="670298"/>
          </a:xfrm>
        </p:spPr>
        <p:txBody>
          <a:bodyPr>
            <a:normAutofit/>
          </a:bodyPr>
          <a:lstStyle/>
          <a:p>
            <a:r>
              <a:rPr lang="en-GB" sz="2800" b="1" dirty="0">
                <a:latin typeface="Arial" panose="020B0604020202020204" pitchFamily="34" charset="0"/>
                <a:cs typeface="Arial" panose="020B0604020202020204" pitchFamily="34" charset="0"/>
              </a:rPr>
              <a:t>In this module, you will learn:</a:t>
            </a:r>
          </a:p>
        </p:txBody>
      </p:sp>
      <p:sp>
        <p:nvSpPr>
          <p:cNvPr id="3" name="Content Placeholder 2"/>
          <p:cNvSpPr>
            <a:spLocks noGrp="1"/>
          </p:cNvSpPr>
          <p:nvPr>
            <p:ph idx="1"/>
          </p:nvPr>
        </p:nvSpPr>
        <p:spPr>
          <a:xfrm>
            <a:off x="242047" y="2859181"/>
            <a:ext cx="11707905" cy="3295651"/>
          </a:xfrm>
        </p:spPr>
        <p:txBody>
          <a:bodyPr>
            <a:normAutofit fontScale="85000" lnSpcReduction="20000"/>
          </a:body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engineering helps London’s Air Ambulance.</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the design features and materials of an MD902 Helicopter help it to operate.</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To understand how the design features of London’s Air Ambulance uniforms help paramedics, doctors and pilots.</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Why London’s Air Ambulance uses rapid response cars after dusk and in adverse weather conditions.</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7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80135" y="2008376"/>
            <a:ext cx="9395011" cy="1039377"/>
          </a:xfrm>
        </p:spPr>
        <p:txBody>
          <a:bodyPr/>
          <a:lstStyle/>
          <a:p>
            <a:pPr marL="0" indent="0">
              <a:buNone/>
            </a:pPr>
            <a:r>
              <a:rPr lang="en-GB" b="1" dirty="0">
                <a:latin typeface="Arial" panose="020B0604020202020204" pitchFamily="34" charset="0"/>
                <a:cs typeface="Arial" panose="020B0604020202020204" pitchFamily="34" charset="0"/>
              </a:rPr>
              <a:t>Introduction</a:t>
            </a:r>
          </a:p>
        </p:txBody>
      </p:sp>
      <p:pic>
        <p:nvPicPr>
          <p:cNvPr id="6" name="Picture 5">
            <a:hlinkClick r:id="rId3"/>
          </p:cNvPr>
          <p:cNvPicPr>
            <a:picLocks noChangeAspect="1"/>
          </p:cNvPicPr>
          <p:nvPr/>
        </p:nvPicPr>
        <p:blipFill>
          <a:blip r:embed="rId4"/>
          <a:stretch>
            <a:fillRect/>
          </a:stretch>
        </p:blipFill>
        <p:spPr>
          <a:xfrm>
            <a:off x="486142" y="2760162"/>
            <a:ext cx="3177438" cy="3300322"/>
          </a:xfrm>
          <a:prstGeom prst="rect">
            <a:avLst/>
          </a:prstGeom>
          <a:solidFill>
            <a:schemeClr val="accent4"/>
          </a:solidFill>
          <a:scene3d>
            <a:camera prst="orthographicFront"/>
            <a:lightRig rig="threePt" dir="t"/>
          </a:scene3d>
          <a:sp3d>
            <a:bevelT/>
          </a:sp3d>
        </p:spPr>
      </p:pic>
      <p:sp>
        <p:nvSpPr>
          <p:cNvPr id="7" name="Rounded Rectangular Callout 6"/>
          <p:cNvSpPr/>
          <p:nvPr/>
        </p:nvSpPr>
        <p:spPr>
          <a:xfrm>
            <a:off x="4170281" y="2166458"/>
            <a:ext cx="7535577" cy="3757520"/>
          </a:xfrm>
          <a:prstGeom prst="wedgeRoundRectCallout">
            <a:avLst>
              <a:gd name="adj1" fmla="val -73916"/>
              <a:gd name="adj2" fmla="val 25842"/>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London’s Air Ambulance uses MD902 Explorer Helicopters. They have been specially engineered and modified to meet the performance requirements of saving lives across the Capital. They are piloted by two pilots and carry a specially trained paramedic and senior doctor as well as all the equipment needed for specialist trauma treatments. One MD902 can be ready to launch in 3 minutes and has an average flight time of 7 minutes.</a:t>
            </a:r>
            <a:r>
              <a:rPr lang="en-GB" sz="2000" b="1" dirty="0">
                <a:solidFill>
                  <a:srgbClr val="FF0000"/>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Each vehicle must be up to the job and right on spec for each mission.</a:t>
            </a:r>
          </a:p>
          <a:p>
            <a:pPr algn="r"/>
            <a:r>
              <a:rPr lang="en-GB" sz="2000" b="1" i="1" dirty="0">
                <a:solidFill>
                  <a:schemeClr val="tx1"/>
                </a:solidFill>
                <a:latin typeface="Arial" panose="020B0604020202020204" pitchFamily="34" charset="0"/>
                <a:cs typeface="Arial" panose="020B0604020202020204" pitchFamily="34" charset="0"/>
              </a:rPr>
              <a:t>Captain Dave Rolfe, Pilot</a:t>
            </a:r>
          </a:p>
        </p:txBody>
      </p:sp>
    </p:spTree>
    <p:extLst>
      <p:ext uri="{BB962C8B-B14F-4D97-AF65-F5344CB8AC3E}">
        <p14:creationId xmlns:p14="http://schemas.microsoft.com/office/powerpoint/2010/main" val="150582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166" y="1882507"/>
            <a:ext cx="9395011" cy="1039377"/>
          </a:xfrm>
        </p:spPr>
        <p:txBody>
          <a:bodyPr/>
          <a:lstStyle/>
          <a:p>
            <a:pPr marL="0" indent="0">
              <a:buNone/>
            </a:pPr>
            <a:r>
              <a:rPr lang="en-GB" b="1" dirty="0">
                <a:latin typeface="Arial" panose="020B0604020202020204" pitchFamily="34" charset="0"/>
                <a:cs typeface="Arial" panose="020B0604020202020204" pitchFamily="34" charset="0"/>
              </a:rPr>
              <a:t>The MD902 Helicopter</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110000"/>
                    </a14:imgEffect>
                  </a14:imgLayer>
                </a14:imgProps>
              </a:ext>
            </a:extLst>
          </a:blip>
          <a:stretch>
            <a:fillRect/>
          </a:stretch>
        </p:blipFill>
        <p:spPr>
          <a:xfrm>
            <a:off x="2966501" y="2418069"/>
            <a:ext cx="6258997" cy="3472689"/>
          </a:xfrm>
          <a:prstGeom prst="rect">
            <a:avLst/>
          </a:prstGeom>
          <a:solidFill>
            <a:schemeClr val="accent4"/>
          </a:solidFill>
          <a:scene3d>
            <a:camera prst="orthographicFront"/>
            <a:lightRig rig="threePt" dir="t"/>
          </a:scene3d>
          <a:sp3d>
            <a:bevelT/>
          </a:sp3d>
        </p:spPr>
      </p:pic>
      <p:sp>
        <p:nvSpPr>
          <p:cNvPr id="6" name="Rounded Rectangle 5"/>
          <p:cNvSpPr/>
          <p:nvPr/>
        </p:nvSpPr>
        <p:spPr>
          <a:xfrm>
            <a:off x="649919" y="2883273"/>
            <a:ext cx="1818830" cy="1005840"/>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Two engines for safety</a:t>
            </a:r>
          </a:p>
        </p:txBody>
      </p:sp>
      <p:sp>
        <p:nvSpPr>
          <p:cNvPr id="7" name="Rounded Rectangle 6"/>
          <p:cNvSpPr/>
          <p:nvPr/>
        </p:nvSpPr>
        <p:spPr>
          <a:xfrm>
            <a:off x="649919" y="4154413"/>
            <a:ext cx="1818830" cy="1477269"/>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Rotorless</a:t>
            </a:r>
            <a:r>
              <a:rPr lang="en-GB" dirty="0">
                <a:latin typeface="Arial" panose="020B0604020202020204" pitchFamily="34" charset="0"/>
                <a:cs typeface="Arial" panose="020B0604020202020204" pitchFamily="34" charset="0"/>
              </a:rPr>
              <a:t> tail, for safer flying in urban environments</a:t>
            </a:r>
          </a:p>
        </p:txBody>
      </p:sp>
      <p:sp>
        <p:nvSpPr>
          <p:cNvPr id="8" name="Rounded Rectangle 7"/>
          <p:cNvSpPr/>
          <p:nvPr/>
        </p:nvSpPr>
        <p:spPr>
          <a:xfrm>
            <a:off x="290102" y="6079000"/>
            <a:ext cx="4417627" cy="736419"/>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Space for two pilots, a specialist doctor, paramedic and trainee paramedic </a:t>
            </a:r>
          </a:p>
        </p:txBody>
      </p:sp>
      <p:sp>
        <p:nvSpPr>
          <p:cNvPr id="9" name="Rounded Rectangle 8"/>
          <p:cNvSpPr/>
          <p:nvPr/>
        </p:nvSpPr>
        <p:spPr>
          <a:xfrm>
            <a:off x="7001143" y="6036686"/>
            <a:ext cx="4417627" cy="736419"/>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Skids for landing on soft surfaces, made of steel for durability</a:t>
            </a:r>
          </a:p>
        </p:txBody>
      </p:sp>
      <p:sp>
        <p:nvSpPr>
          <p:cNvPr id="10" name="Rounded Rectangle 9"/>
          <p:cNvSpPr/>
          <p:nvPr/>
        </p:nvSpPr>
        <p:spPr>
          <a:xfrm>
            <a:off x="9535937" y="2267711"/>
            <a:ext cx="2297476" cy="1201629"/>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Lightweight body of aluminium, carbon fibre composite and polymers</a:t>
            </a:r>
          </a:p>
        </p:txBody>
      </p:sp>
      <p:sp>
        <p:nvSpPr>
          <p:cNvPr id="11" name="Rounded Rectangle 10"/>
          <p:cNvSpPr/>
          <p:nvPr/>
        </p:nvSpPr>
        <p:spPr>
          <a:xfrm>
            <a:off x="9560859" y="3716522"/>
            <a:ext cx="2272554" cy="1477269"/>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Pitot tubes on the nose to measure speed in knots and air temperature</a:t>
            </a:r>
          </a:p>
        </p:txBody>
      </p:sp>
    </p:spTree>
    <p:extLst>
      <p:ext uri="{BB962C8B-B14F-4D97-AF65-F5344CB8AC3E}">
        <p14:creationId xmlns:p14="http://schemas.microsoft.com/office/powerpoint/2010/main" val="322414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14605" y="1997808"/>
            <a:ext cx="9395011" cy="1039377"/>
          </a:xfrm>
        </p:spPr>
        <p:txBody>
          <a:bodyPr/>
          <a:lstStyle/>
          <a:p>
            <a:pPr marL="0" indent="0">
              <a:buNone/>
            </a:pPr>
            <a:r>
              <a:rPr lang="en-GB" b="1" dirty="0">
                <a:latin typeface="Arial" panose="020B0604020202020204" pitchFamily="34" charset="0"/>
                <a:cs typeface="Arial" panose="020B0604020202020204" pitchFamily="34" charset="0"/>
              </a:rPr>
              <a:t>Modified Interior</a:t>
            </a:r>
          </a:p>
        </p:txBody>
      </p:sp>
      <p:sp>
        <p:nvSpPr>
          <p:cNvPr id="6" name="TextBox 5"/>
          <p:cNvSpPr txBox="1"/>
          <p:nvPr/>
        </p:nvSpPr>
        <p:spPr>
          <a:xfrm>
            <a:off x="214605" y="2517497"/>
            <a:ext cx="4648748" cy="3785652"/>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The interior is specifically modified. It has a medical grade floor for cleanliness, and 176kg of medical equipment including everything needed for open heart surgery, blood transfusions, chest drains and other procedures not normally performed outside of hospital.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773" y="2325770"/>
            <a:ext cx="6730482" cy="380561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56131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9591" y="2107705"/>
            <a:ext cx="9395011" cy="1039377"/>
          </a:xfrm>
        </p:spPr>
        <p:txBody>
          <a:bodyPr/>
          <a:lstStyle/>
          <a:p>
            <a:pPr marL="0" indent="0">
              <a:buNone/>
            </a:pPr>
            <a:r>
              <a:rPr lang="en-GB" b="1" dirty="0">
                <a:latin typeface="Arial" panose="020B0604020202020204" pitchFamily="34" charset="0"/>
                <a:cs typeface="Arial" panose="020B0604020202020204" pitchFamily="34" charset="0"/>
              </a:rPr>
              <a:t>Uniforms</a:t>
            </a:r>
          </a:p>
        </p:txBody>
      </p:sp>
      <p:sp>
        <p:nvSpPr>
          <p:cNvPr id="5" name="TextBox 4"/>
          <p:cNvSpPr txBox="1"/>
          <p:nvPr/>
        </p:nvSpPr>
        <p:spPr>
          <a:xfrm>
            <a:off x="199591" y="2741831"/>
            <a:ext cx="5283177"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Pilots, paramedics and doctors wear flame retardant, reflective, high visibility </a:t>
            </a:r>
            <a:r>
              <a:rPr lang="en-GB" sz="2000" dirty="0" err="1">
                <a:latin typeface="Arial" panose="020B0604020202020204" pitchFamily="34" charset="0"/>
                <a:cs typeface="Arial" panose="020B0604020202020204" pitchFamily="34" charset="0"/>
              </a:rPr>
              <a:t>nomex</a:t>
            </a:r>
            <a:r>
              <a:rPr lang="en-GB" sz="2000" dirty="0">
                <a:latin typeface="Arial" panose="020B0604020202020204" pitchFamily="34" charset="0"/>
                <a:cs typeface="Arial" panose="020B0604020202020204" pitchFamily="34" charset="0"/>
              </a:rPr>
              <a:t> jumpsuits that are not only hard wearing but keep them safe, visible and comfortable in dangerous environments.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Steel toe-cap boots are adjustable and quick to put on, whilst an array of loops and belts allow easy carrying of medical equipment.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Kneepads protect the knees and shin whilst doctors treat casualties.</a:t>
            </a:r>
          </a:p>
        </p:txBody>
      </p:sp>
      <p:pic>
        <p:nvPicPr>
          <p:cNvPr id="6" name="Picture 5"/>
          <p:cNvPicPr>
            <a:picLocks noChangeAspect="1"/>
          </p:cNvPicPr>
          <p:nvPr/>
        </p:nvPicPr>
        <p:blipFill>
          <a:blip r:embed="rId3"/>
          <a:stretch>
            <a:fillRect/>
          </a:stretch>
        </p:blipFill>
        <p:spPr>
          <a:xfrm>
            <a:off x="7436465" y="1984955"/>
            <a:ext cx="2598365" cy="4316293"/>
          </a:xfrm>
          <a:prstGeom prst="rect">
            <a:avLst/>
          </a:prstGeom>
        </p:spPr>
      </p:pic>
      <p:sp>
        <p:nvSpPr>
          <p:cNvPr id="7" name="Rounded Rectangle 6"/>
          <p:cNvSpPr/>
          <p:nvPr/>
        </p:nvSpPr>
        <p:spPr>
          <a:xfrm>
            <a:off x="6260156" y="1918294"/>
            <a:ext cx="1462214"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High visibility</a:t>
            </a:r>
          </a:p>
        </p:txBody>
      </p:sp>
      <p:sp>
        <p:nvSpPr>
          <p:cNvPr id="8" name="Rounded Rectangle 7"/>
          <p:cNvSpPr/>
          <p:nvPr/>
        </p:nvSpPr>
        <p:spPr>
          <a:xfrm>
            <a:off x="6096000" y="3370989"/>
            <a:ext cx="1462214"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Custom fitted</a:t>
            </a:r>
          </a:p>
        </p:txBody>
      </p:sp>
      <p:sp>
        <p:nvSpPr>
          <p:cNvPr id="9" name="Rounded Rectangle 8"/>
          <p:cNvSpPr/>
          <p:nvPr/>
        </p:nvSpPr>
        <p:spPr>
          <a:xfrm>
            <a:off x="6117204" y="4782354"/>
            <a:ext cx="1462214"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Safety harness</a:t>
            </a:r>
          </a:p>
        </p:txBody>
      </p:sp>
      <p:sp>
        <p:nvSpPr>
          <p:cNvPr id="10" name="Rounded Rectangle 9"/>
          <p:cNvSpPr/>
          <p:nvPr/>
        </p:nvSpPr>
        <p:spPr>
          <a:xfrm>
            <a:off x="7431258" y="6301248"/>
            <a:ext cx="2600248" cy="452471"/>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Steel toe-cap boots</a:t>
            </a:r>
          </a:p>
        </p:txBody>
      </p:sp>
      <p:sp>
        <p:nvSpPr>
          <p:cNvPr id="12" name="Rounded Rectangle 11"/>
          <p:cNvSpPr/>
          <p:nvPr/>
        </p:nvSpPr>
        <p:spPr>
          <a:xfrm>
            <a:off x="9912655" y="4874851"/>
            <a:ext cx="1462214"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Knee </a:t>
            </a:r>
          </a:p>
          <a:p>
            <a:pPr algn="ctr"/>
            <a:r>
              <a:rPr lang="en-GB" dirty="0">
                <a:latin typeface="Arial" panose="020B0604020202020204" pitchFamily="34" charset="0"/>
                <a:cs typeface="Arial" panose="020B0604020202020204" pitchFamily="34" charset="0"/>
              </a:rPr>
              <a:t>pads</a:t>
            </a:r>
          </a:p>
        </p:txBody>
      </p:sp>
      <p:sp>
        <p:nvSpPr>
          <p:cNvPr id="13" name="Rounded Rectangle 12"/>
          <p:cNvSpPr/>
          <p:nvPr/>
        </p:nvSpPr>
        <p:spPr>
          <a:xfrm>
            <a:off x="9803997" y="1923185"/>
            <a:ext cx="1462214"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LAA insignia</a:t>
            </a:r>
          </a:p>
        </p:txBody>
      </p:sp>
      <p:sp>
        <p:nvSpPr>
          <p:cNvPr id="14" name="Rounded Rectangle 13"/>
          <p:cNvSpPr/>
          <p:nvPr/>
        </p:nvSpPr>
        <p:spPr>
          <a:xfrm>
            <a:off x="9912655" y="3208888"/>
            <a:ext cx="2070665" cy="832682"/>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Flame retardant, hard wearing fabric</a:t>
            </a:r>
          </a:p>
        </p:txBody>
      </p:sp>
    </p:spTree>
    <p:extLst>
      <p:ext uri="{BB962C8B-B14F-4D97-AF65-F5344CB8AC3E}">
        <p14:creationId xmlns:p14="http://schemas.microsoft.com/office/powerpoint/2010/main" val="425213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1215" y="2225266"/>
            <a:ext cx="9395011" cy="1039377"/>
          </a:xfrm>
        </p:spPr>
        <p:txBody>
          <a:bodyPr/>
          <a:lstStyle/>
          <a:p>
            <a:pPr marL="0" indent="0">
              <a:buNone/>
            </a:pPr>
            <a:r>
              <a:rPr lang="en-GB" b="1" dirty="0">
                <a:latin typeface="Arial" panose="020B0604020202020204" pitchFamily="34" charset="0"/>
                <a:cs typeface="Arial" panose="020B0604020202020204" pitchFamily="34" charset="0"/>
              </a:rPr>
              <a:t>Rapid Response by Road</a:t>
            </a:r>
          </a:p>
        </p:txBody>
      </p:sp>
      <p:sp>
        <p:nvSpPr>
          <p:cNvPr id="5" name="TextBox 4"/>
          <p:cNvSpPr txBox="1"/>
          <p:nvPr/>
        </p:nvSpPr>
        <p:spPr>
          <a:xfrm>
            <a:off x="241215" y="3018406"/>
            <a:ext cx="4742328"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 ensure 24/7 cover for London, the MD902 helicopter is replaced by high performance Skoda Octavia estate cars after dusk or in adverse weather conditions.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These are navigated by doctors and driven by paramedics after special training for driving in blue light conditions.</a:t>
            </a:r>
          </a:p>
          <a:p>
            <a:endParaRPr lang="en-GB" sz="2000" dirty="0">
              <a:latin typeface="Arial" panose="020B0604020202020204" pitchFamily="34" charset="0"/>
              <a:cs typeface="Arial" panose="020B0604020202020204" pitchFamily="34" charset="0"/>
            </a:endParaRPr>
          </a:p>
        </p:txBody>
      </p:sp>
      <p:pic>
        <p:nvPicPr>
          <p:cNvPr id="7" name="Picture 6">
            <a:hlinkClick r:id="rId3"/>
          </p:cNvPr>
          <p:cNvPicPr>
            <a:picLocks noChangeAspect="1"/>
          </p:cNvPicPr>
          <p:nvPr/>
        </p:nvPicPr>
        <p:blipFill>
          <a:blip r:embed="rId4"/>
          <a:stretch>
            <a:fillRect/>
          </a:stretch>
        </p:blipFill>
        <p:spPr>
          <a:xfrm>
            <a:off x="6799226" y="2748421"/>
            <a:ext cx="4854389" cy="3512162"/>
          </a:xfrm>
          <a:prstGeom prst="rect">
            <a:avLst/>
          </a:prstGeom>
          <a:scene3d>
            <a:camera prst="orthographicFront"/>
            <a:lightRig rig="threePt" dir="t"/>
          </a:scene3d>
          <a:sp3d>
            <a:bevelT/>
          </a:sp3d>
        </p:spPr>
      </p:pic>
      <p:sp>
        <p:nvSpPr>
          <p:cNvPr id="8" name="Rounded Rectangle 7"/>
          <p:cNvSpPr/>
          <p:nvPr/>
        </p:nvSpPr>
        <p:spPr>
          <a:xfrm>
            <a:off x="6439153" y="2264165"/>
            <a:ext cx="1689344" cy="653846"/>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Blue lights</a:t>
            </a:r>
          </a:p>
        </p:txBody>
      </p:sp>
      <p:sp>
        <p:nvSpPr>
          <p:cNvPr id="9" name="Rounded Rectangle 8"/>
          <p:cNvSpPr/>
          <p:nvPr/>
        </p:nvSpPr>
        <p:spPr>
          <a:xfrm>
            <a:off x="5251328" y="3451735"/>
            <a:ext cx="1689344" cy="1271244"/>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2.0 TSI 220PS 6G manual engine</a:t>
            </a:r>
          </a:p>
        </p:txBody>
      </p:sp>
      <p:sp>
        <p:nvSpPr>
          <p:cNvPr id="10" name="Rounded Rectangle 9"/>
          <p:cNvSpPr/>
          <p:nvPr/>
        </p:nvSpPr>
        <p:spPr>
          <a:xfrm>
            <a:off x="6288325" y="5807120"/>
            <a:ext cx="1689344" cy="653846"/>
          </a:xfrm>
          <a:prstGeom prst="roundRect">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High visibility strips</a:t>
            </a:r>
          </a:p>
        </p:txBody>
      </p:sp>
    </p:spTree>
    <p:extLst>
      <p:ext uri="{BB962C8B-B14F-4D97-AF65-F5344CB8AC3E}">
        <p14:creationId xmlns:p14="http://schemas.microsoft.com/office/powerpoint/2010/main" val="41243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357813" y="3314700"/>
            <a:ext cx="2711929" cy="2816810"/>
          </a:xfrm>
          <a:prstGeom prst="rect">
            <a:avLst/>
          </a:prstGeom>
          <a:solidFill>
            <a:schemeClr val="accent4"/>
          </a:solidFill>
          <a:scene3d>
            <a:camera prst="orthographicFront"/>
            <a:lightRig rig="threePt" dir="t"/>
          </a:scene3d>
          <a:sp3d>
            <a:bevelT/>
          </a:sp3d>
        </p:spPr>
      </p:pic>
      <p:sp>
        <p:nvSpPr>
          <p:cNvPr id="5" name="Rounded Rectangular Callout 4"/>
          <p:cNvSpPr/>
          <p:nvPr/>
        </p:nvSpPr>
        <p:spPr>
          <a:xfrm>
            <a:off x="3289044" y="3429000"/>
            <a:ext cx="4314936" cy="2352200"/>
          </a:xfrm>
          <a:prstGeom prst="wedgeRoundRectCallout">
            <a:avLst>
              <a:gd name="adj1" fmla="val -73916"/>
              <a:gd name="adj2" fmla="val 25842"/>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I studied engineering at university, and later trained as a pilot.  To study engineering, you should focus on maths, physics and engineering at GCSE and A-Level.</a:t>
            </a:r>
          </a:p>
          <a:p>
            <a:pPr algn="r"/>
            <a:r>
              <a:rPr lang="en-GB" sz="2000" b="1" i="1" dirty="0">
                <a:solidFill>
                  <a:schemeClr val="tx1"/>
                </a:solidFill>
                <a:latin typeface="Arial" panose="020B0604020202020204" pitchFamily="34" charset="0"/>
                <a:cs typeface="Arial" panose="020B0604020202020204" pitchFamily="34" charset="0"/>
              </a:rPr>
              <a:t>Captain Dave Rolfe, Pilot</a:t>
            </a:r>
          </a:p>
        </p:txBody>
      </p:sp>
      <p:sp>
        <p:nvSpPr>
          <p:cNvPr id="6" name="Content Placeholder 2"/>
          <p:cNvSpPr>
            <a:spLocks noGrp="1"/>
          </p:cNvSpPr>
          <p:nvPr>
            <p:ph idx="1"/>
          </p:nvPr>
        </p:nvSpPr>
        <p:spPr>
          <a:xfrm>
            <a:off x="222998" y="1927989"/>
            <a:ext cx="9395011" cy="1039377"/>
          </a:xfrm>
        </p:spPr>
        <p:txBody>
          <a:bodyPr/>
          <a:lstStyle/>
          <a:p>
            <a:pPr marL="0" indent="0">
              <a:buNone/>
            </a:pPr>
            <a:r>
              <a:rPr lang="en-GB" b="1" dirty="0">
                <a:latin typeface="Arial" panose="020B0604020202020204" pitchFamily="34" charset="0"/>
                <a:cs typeface="Arial" panose="020B0604020202020204" pitchFamily="34" charset="0"/>
              </a:rPr>
              <a:t>Tasks</a:t>
            </a:r>
          </a:p>
          <a:p>
            <a:pPr marL="0" indent="0">
              <a:buNone/>
            </a:pPr>
            <a:r>
              <a:rPr lang="en-GB" sz="2000" dirty="0">
                <a:latin typeface="Arial" panose="020B0604020202020204" pitchFamily="34" charset="0"/>
                <a:cs typeface="Arial" panose="020B0604020202020204" pitchFamily="34" charset="0"/>
              </a:rPr>
              <a:t>Complete the worksheet.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6897" y="1927989"/>
            <a:ext cx="3379154" cy="4778987"/>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88909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AD5BEE8DE9A84A94D6DACCEBE47FD4" ma:contentTypeVersion="17" ma:contentTypeDescription="Create a new document." ma:contentTypeScope="" ma:versionID="843bae76923d61b697c3328a776ff1a3">
  <xsd:schema xmlns:xsd="http://www.w3.org/2001/XMLSchema" xmlns:xs="http://www.w3.org/2001/XMLSchema" xmlns:p="http://schemas.microsoft.com/office/2006/metadata/properties" xmlns:ns2="94d562b0-5640-4ff2-b088-e981a1f6769e" xmlns:ns3="90dbec51-9a3d-4503-8a33-4975a52d531c" targetNamespace="http://schemas.microsoft.com/office/2006/metadata/properties" ma:root="true" ma:fieldsID="d3efe47292bdaeab434763f32a332e91" ns2:_="" ns3:_="">
    <xsd:import namespace="94d562b0-5640-4ff2-b088-e981a1f6769e"/>
    <xsd:import namespace="90dbec51-9a3d-4503-8a33-4975a52d5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562b0-5640-4ff2-b088-e981a1f67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7202f-b60d-4e2e-9b37-a0cc725d9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187b0a3-5bac-4deb-a49e-931120f2e912}" ma:internalName="TaxCatchAll" ma:showField="CatchAllData" ma:web="90dbec51-9a3d-4503-8a33-4975a52d5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d562b0-5640-4ff2-b088-e981a1f6769e">
      <Terms xmlns="http://schemas.microsoft.com/office/infopath/2007/PartnerControls"/>
    </lcf76f155ced4ddcb4097134ff3c332f>
    <TaxCatchAll xmlns="90dbec51-9a3d-4503-8a33-4975a52d53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AF3264-09E9-4B36-9133-FA43C45F3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562b0-5640-4ff2-b088-e981a1f6769e"/>
    <ds:schemaRef ds:uri="90dbec51-9a3d-4503-8a33-4975a52d5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EFC23-3357-4296-8C96-E9C0F8D361CE}">
  <ds:schemaRefs>
    <ds:schemaRef ds:uri="http://schemas.microsoft.com/office/2006/metadata/properties"/>
    <ds:schemaRef ds:uri="http://schemas.microsoft.com/office/infopath/2007/PartnerControls"/>
    <ds:schemaRef ds:uri="94d562b0-5640-4ff2-b088-e981a1f6769e"/>
    <ds:schemaRef ds:uri="90dbec51-9a3d-4503-8a33-4975a52d531c"/>
  </ds:schemaRefs>
</ds:datastoreItem>
</file>

<file path=customXml/itemProps3.xml><?xml version="1.0" encoding="utf-8"?>
<ds:datastoreItem xmlns:ds="http://schemas.openxmlformats.org/officeDocument/2006/customXml" ds:itemID="{88B9F328-20ED-4BDB-8B24-5840A48C0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TotalTime>
  <Words>499</Words>
  <Application>Microsoft Office PowerPoint</Application>
  <PresentationFormat>Widescreen</PresentationFormat>
  <Paragraphs>56</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3_Office Theme</vt:lpstr>
      <vt:lpstr>PowerPoint Presentation</vt:lpstr>
      <vt:lpstr>In this module, you will learn: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32</cp:revision>
  <dcterms:created xsi:type="dcterms:W3CDTF">2018-02-25T12:48:30Z</dcterms:created>
  <dcterms:modified xsi:type="dcterms:W3CDTF">2022-07-29T14:43:24Z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0x01010092AD5BEE8DE9A84A94D6DACCEBE47FD4</vt:lpwstr>
  </property>
  <property fmtid="{D5CDD505-2E9C-101B-9397-08002B2CF9AE}" pid="3" name="MediaServiceImageTags">
    <vt:lpwstr/>
  </property>
</Properties>
</file>