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2"/>
  </p:notesMasterIdLst>
  <p:sldIdLst>
    <p:sldId id="263" r:id="rId6"/>
    <p:sldId id="257" r:id="rId7"/>
    <p:sldId id="258"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BE13DD-11A3-5A5E-DE0F-BC9DF4469995}" v="2" dt="2022-07-29T14:43:51.362"/>
    <p1510:client id="{75C9C99F-0087-2000-B5AC-2699FB4D53E1}" v="19" dt="2021-05-20T15:35:33.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889" autoAdjust="0"/>
  </p:normalViewPr>
  <p:slideViewPr>
    <p:cSldViewPr snapToGrid="0">
      <p:cViewPr varScale="1">
        <p:scale>
          <a:sx n="75" d="100"/>
          <a:sy n="75" d="100"/>
        </p:scale>
        <p:origin x="19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on Evans" userId="S::r.evans@londonsairambulance.org.uk::8baad577-6a4c-4d56-8cf3-2c86bf9cc3de" providerId="AD" clId="Web-{75C9C99F-0087-2000-B5AC-2699FB4D53E1}"/>
    <pc:docChg chg="addSld delSld modSld sldOrd addMainMaster">
      <pc:chgData name="Rhiannon Evans" userId="S::r.evans@londonsairambulance.org.uk::8baad577-6a4c-4d56-8cf3-2c86bf9cc3de" providerId="AD" clId="Web-{75C9C99F-0087-2000-B5AC-2699FB4D53E1}" dt="2021-05-20T15:35:33.899" v="9"/>
      <pc:docMkLst>
        <pc:docMk/>
      </pc:docMkLst>
      <pc:sldChg chg="del">
        <pc:chgData name="Rhiannon Evans" userId="S::r.evans@londonsairambulance.org.uk::8baad577-6a4c-4d56-8cf3-2c86bf9cc3de" providerId="AD" clId="Web-{75C9C99F-0087-2000-B5AC-2699FB4D53E1}" dt="2021-05-20T15:35:33.899" v="9"/>
        <pc:sldMkLst>
          <pc:docMk/>
          <pc:sldMk cId="1670538259" sldId="256"/>
        </pc:sldMkLst>
      </pc:sldChg>
      <pc:sldChg chg="modSp add ord">
        <pc:chgData name="Rhiannon Evans" userId="S::r.evans@londonsairambulance.org.uk::8baad577-6a4c-4d56-8cf3-2c86bf9cc3de" providerId="AD" clId="Web-{75C9C99F-0087-2000-B5AC-2699FB4D53E1}" dt="2021-05-20T15:35:29.477" v="8" actId="20577"/>
        <pc:sldMkLst>
          <pc:docMk/>
          <pc:sldMk cId="3885999972" sldId="263"/>
        </pc:sldMkLst>
        <pc:spChg chg="mod">
          <ac:chgData name="Rhiannon Evans" userId="S::r.evans@londonsairambulance.org.uk::8baad577-6a4c-4d56-8cf3-2c86bf9cc3de" providerId="AD" clId="Web-{75C9C99F-0087-2000-B5AC-2699FB4D53E1}" dt="2021-05-20T15:35:29.477" v="8" actId="20577"/>
          <ac:spMkLst>
            <pc:docMk/>
            <pc:sldMk cId="3885999972" sldId="263"/>
            <ac:spMk id="3" creationId="{00000000-0000-0000-0000-000000000000}"/>
          </ac:spMkLst>
        </pc:spChg>
      </pc:sldChg>
      <pc:sldMasterChg chg="add addSldLayout">
        <pc:chgData name="Rhiannon Evans" userId="S::r.evans@londonsairambulance.org.uk::8baad577-6a4c-4d56-8cf3-2c86bf9cc3de" providerId="AD" clId="Web-{75C9C99F-0087-2000-B5AC-2699FB4D53E1}" dt="2021-05-20T15:35:12.726" v="0"/>
        <pc:sldMasterMkLst>
          <pc:docMk/>
          <pc:sldMasterMk cId="3268259187" sldId="2147483660"/>
        </pc:sldMasterMkLst>
        <pc:sldLayoutChg chg="add">
          <pc:chgData name="Rhiannon Evans" userId="S::r.evans@londonsairambulance.org.uk::8baad577-6a4c-4d56-8cf3-2c86bf9cc3de" providerId="AD" clId="Web-{75C9C99F-0087-2000-B5AC-2699FB4D53E1}" dt="2021-05-20T15:35:12.726" v="0"/>
          <pc:sldLayoutMkLst>
            <pc:docMk/>
            <pc:sldMasterMk cId="3268259187" sldId="2147483660"/>
            <pc:sldLayoutMk cId="753200242" sldId="2147483661"/>
          </pc:sldLayoutMkLst>
        </pc:sldLayoutChg>
        <pc:sldLayoutChg chg="add">
          <pc:chgData name="Rhiannon Evans" userId="S::r.evans@londonsairambulance.org.uk::8baad577-6a4c-4d56-8cf3-2c86bf9cc3de" providerId="AD" clId="Web-{75C9C99F-0087-2000-B5AC-2699FB4D53E1}" dt="2021-05-20T15:35:12.726" v="0"/>
          <pc:sldLayoutMkLst>
            <pc:docMk/>
            <pc:sldMasterMk cId="3268259187" sldId="2147483660"/>
            <pc:sldLayoutMk cId="445532992" sldId="2147483662"/>
          </pc:sldLayoutMkLst>
        </pc:sldLayoutChg>
        <pc:sldLayoutChg chg="add">
          <pc:chgData name="Rhiannon Evans" userId="S::r.evans@londonsairambulance.org.uk::8baad577-6a4c-4d56-8cf3-2c86bf9cc3de" providerId="AD" clId="Web-{75C9C99F-0087-2000-B5AC-2699FB4D53E1}" dt="2021-05-20T15:35:12.726" v="0"/>
          <pc:sldLayoutMkLst>
            <pc:docMk/>
            <pc:sldMasterMk cId="3268259187" sldId="2147483660"/>
            <pc:sldLayoutMk cId="446078926" sldId="2147483663"/>
          </pc:sldLayoutMkLst>
        </pc:sldLayoutChg>
        <pc:sldLayoutChg chg="add">
          <pc:chgData name="Rhiannon Evans" userId="S::r.evans@londonsairambulance.org.uk::8baad577-6a4c-4d56-8cf3-2c86bf9cc3de" providerId="AD" clId="Web-{75C9C99F-0087-2000-B5AC-2699FB4D53E1}" dt="2021-05-20T15:35:12.726" v="0"/>
          <pc:sldLayoutMkLst>
            <pc:docMk/>
            <pc:sldMasterMk cId="3268259187" sldId="2147483660"/>
            <pc:sldLayoutMk cId="1361196855" sldId="2147483664"/>
          </pc:sldLayoutMkLst>
        </pc:sldLayoutChg>
        <pc:sldLayoutChg chg="add">
          <pc:chgData name="Rhiannon Evans" userId="S::r.evans@londonsairambulance.org.uk::8baad577-6a4c-4d56-8cf3-2c86bf9cc3de" providerId="AD" clId="Web-{75C9C99F-0087-2000-B5AC-2699FB4D53E1}" dt="2021-05-20T15:35:12.726" v="0"/>
          <pc:sldLayoutMkLst>
            <pc:docMk/>
            <pc:sldMasterMk cId="3268259187" sldId="2147483660"/>
            <pc:sldLayoutMk cId="3678582393" sldId="2147483665"/>
          </pc:sldLayoutMkLst>
        </pc:sldLayoutChg>
        <pc:sldLayoutChg chg="add">
          <pc:chgData name="Rhiannon Evans" userId="S::r.evans@londonsairambulance.org.uk::8baad577-6a4c-4d56-8cf3-2c86bf9cc3de" providerId="AD" clId="Web-{75C9C99F-0087-2000-B5AC-2699FB4D53E1}" dt="2021-05-20T15:35:12.726" v="0"/>
          <pc:sldLayoutMkLst>
            <pc:docMk/>
            <pc:sldMasterMk cId="3268259187" sldId="2147483660"/>
            <pc:sldLayoutMk cId="1492711104" sldId="2147483666"/>
          </pc:sldLayoutMkLst>
        </pc:sldLayoutChg>
      </pc:sldMasterChg>
    </pc:docChg>
  </pc:docChgLst>
  <pc:docChgLst>
    <pc:chgData name="Rhiannon Evans" userId="S::r.evans@londonsairambulance.org.uk::8baad577-6a4c-4d56-8cf3-2c86bf9cc3de" providerId="AD" clId="Web-{55BE13DD-11A3-5A5E-DE0F-BC9DF4469995}"/>
    <pc:docChg chg="delSld modSld">
      <pc:chgData name="Rhiannon Evans" userId="S::r.evans@londonsairambulance.org.uk::8baad577-6a4c-4d56-8cf3-2c86bf9cc3de" providerId="AD" clId="Web-{55BE13DD-11A3-5A5E-DE0F-BC9DF4469995}" dt="2022-07-29T14:43:51.362" v="1"/>
      <pc:docMkLst>
        <pc:docMk/>
      </pc:docMkLst>
      <pc:sldChg chg="del">
        <pc:chgData name="Rhiannon Evans" userId="S::r.evans@londonsairambulance.org.uk::8baad577-6a4c-4d56-8cf3-2c86bf9cc3de" providerId="AD" clId="Web-{55BE13DD-11A3-5A5E-DE0F-BC9DF4469995}" dt="2022-07-29T14:43:51.362" v="1"/>
        <pc:sldMkLst>
          <pc:docMk/>
          <pc:sldMk cId="2296523792" sldId="262"/>
        </pc:sldMkLst>
      </pc:sldChg>
      <pc:sldChg chg="delSp">
        <pc:chgData name="Rhiannon Evans" userId="S::r.evans@londonsairambulance.org.uk::8baad577-6a4c-4d56-8cf3-2c86bf9cc3de" providerId="AD" clId="Web-{55BE13DD-11A3-5A5E-DE0F-BC9DF4469995}" dt="2022-07-29T14:43:46.503" v="0"/>
        <pc:sldMkLst>
          <pc:docMk/>
          <pc:sldMk cId="3885999972" sldId="263"/>
        </pc:sldMkLst>
        <pc:picChg chg="del">
          <ac:chgData name="Rhiannon Evans" userId="S::r.evans@londonsairambulance.org.uk::8baad577-6a4c-4d56-8cf3-2c86bf9cc3de" providerId="AD" clId="Web-{55BE13DD-11A3-5A5E-DE0F-BC9DF4469995}" dt="2022-07-29T14:43:46.503" v="0"/>
          <ac:picMkLst>
            <pc:docMk/>
            <pc:sldMk cId="3885999972" sldId="263"/>
            <ac:picMk id="9" creationId="{940AE4C6-EA57-244B-BE5A-DC6E890381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F8330-25E6-4D09-A6D5-8CDADAC4ED46}" type="datetimeFigureOut">
              <a:rPr lang="en-GB" smtClean="0"/>
              <a:t>29/07/2022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C24AE-51A0-4B5D-81AD-5D6D1E6242E1}" type="slidenum">
              <a:rPr lang="en-GB" smtClean="0"/>
              <a:t>‹#›</a:t>
            </a:fld>
            <a:endParaRPr lang="en-GB"/>
          </a:p>
        </p:txBody>
      </p:sp>
    </p:spTree>
    <p:extLst>
      <p:ext uri="{BB962C8B-B14F-4D97-AF65-F5344CB8AC3E}">
        <p14:creationId xmlns:p14="http://schemas.microsoft.com/office/powerpoint/2010/main" val="390498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2828F-48B3-492C-A08C-034E1625D5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23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C24AE-51A0-4B5D-81AD-5D6D1E6242E1}" type="slidenum">
              <a:rPr lang="en-GB" smtClean="0"/>
              <a:t>2</a:t>
            </a:fld>
            <a:endParaRPr lang="en-GB"/>
          </a:p>
        </p:txBody>
      </p:sp>
    </p:spTree>
    <p:extLst>
      <p:ext uri="{BB962C8B-B14F-4D97-AF65-F5344CB8AC3E}">
        <p14:creationId xmlns:p14="http://schemas.microsoft.com/office/powerpoint/2010/main" val="172867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C24AE-51A0-4B5D-81AD-5D6D1E6242E1}" type="slidenum">
              <a:rPr lang="en-GB" smtClean="0"/>
              <a:t>3</a:t>
            </a:fld>
            <a:endParaRPr lang="en-GB"/>
          </a:p>
        </p:txBody>
      </p:sp>
    </p:spTree>
    <p:extLst>
      <p:ext uri="{BB962C8B-B14F-4D97-AF65-F5344CB8AC3E}">
        <p14:creationId xmlns:p14="http://schemas.microsoft.com/office/powerpoint/2010/main" val="59619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C24AE-51A0-4B5D-81AD-5D6D1E6242E1}" type="slidenum">
              <a:rPr lang="en-GB" smtClean="0"/>
              <a:t>4</a:t>
            </a:fld>
            <a:endParaRPr lang="en-GB"/>
          </a:p>
        </p:txBody>
      </p:sp>
    </p:spTree>
    <p:extLst>
      <p:ext uri="{BB962C8B-B14F-4D97-AF65-F5344CB8AC3E}">
        <p14:creationId xmlns:p14="http://schemas.microsoft.com/office/powerpoint/2010/main" val="46137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endParaRPr lang="en-GB" dirty="0"/>
          </a:p>
        </p:txBody>
      </p:sp>
      <p:sp>
        <p:nvSpPr>
          <p:cNvPr id="4" name="Slide Number Placeholder 3"/>
          <p:cNvSpPr>
            <a:spLocks noGrp="1"/>
          </p:cNvSpPr>
          <p:nvPr>
            <p:ph type="sldNum" sz="quarter" idx="10"/>
          </p:nvPr>
        </p:nvSpPr>
        <p:spPr/>
        <p:txBody>
          <a:bodyPr/>
          <a:lstStyle/>
          <a:p>
            <a:fld id="{00DC24AE-51A0-4B5D-81AD-5D6D1E6242E1}" type="slidenum">
              <a:rPr lang="en-GB" smtClean="0"/>
              <a:t>5</a:t>
            </a:fld>
            <a:endParaRPr lang="en-GB"/>
          </a:p>
        </p:txBody>
      </p:sp>
    </p:spTree>
    <p:extLst>
      <p:ext uri="{BB962C8B-B14F-4D97-AF65-F5344CB8AC3E}">
        <p14:creationId xmlns:p14="http://schemas.microsoft.com/office/powerpoint/2010/main" val="259703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C24AE-51A0-4B5D-81AD-5D6D1E6242E1}" type="slidenum">
              <a:rPr lang="en-GB" smtClean="0"/>
              <a:t>6</a:t>
            </a:fld>
            <a:endParaRPr lang="en-GB"/>
          </a:p>
        </p:txBody>
      </p:sp>
    </p:spTree>
    <p:extLst>
      <p:ext uri="{BB962C8B-B14F-4D97-AF65-F5344CB8AC3E}">
        <p14:creationId xmlns:p14="http://schemas.microsoft.com/office/powerpoint/2010/main" val="1484594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DA7D1D-2F2D-438B-ACFC-E3D487D09B4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BE884-F712-459E-B403-F1B65F7A0E80}" type="slidenum">
              <a:rPr lang="en-GB" smtClean="0"/>
              <a:t>‹#›</a:t>
            </a:fld>
            <a:endParaRPr lang="en-GB"/>
          </a:p>
        </p:txBody>
      </p:sp>
      <p:pic>
        <p:nvPicPr>
          <p:cNvPr id="9" name="Picture 8">
            <a:extLst>
              <a:ext uri="{FF2B5EF4-FFF2-40B4-BE49-F238E27FC236}">
                <a16:creationId xmlns:a16="http://schemas.microsoft.com/office/drawing/2014/main" id="{07934A6A-531E-420C-9A9C-72EAB408E8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Tree>
    <p:extLst>
      <p:ext uri="{BB962C8B-B14F-4D97-AF65-F5344CB8AC3E}">
        <p14:creationId xmlns:p14="http://schemas.microsoft.com/office/powerpoint/2010/main" val="102398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DA7D1D-2F2D-438B-ACFC-E3D487D09B4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BE884-F712-459E-B403-F1B65F7A0E80}" type="slidenum">
              <a:rPr lang="en-GB" smtClean="0"/>
              <a:t>‹#›</a:t>
            </a:fld>
            <a:endParaRPr lang="en-GB"/>
          </a:p>
        </p:txBody>
      </p:sp>
    </p:spTree>
    <p:extLst>
      <p:ext uri="{BB962C8B-B14F-4D97-AF65-F5344CB8AC3E}">
        <p14:creationId xmlns:p14="http://schemas.microsoft.com/office/powerpoint/2010/main" val="243349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DA7D1D-2F2D-438B-ACFC-E3D487D09B4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BE884-F712-459E-B403-F1B65F7A0E80}" type="slidenum">
              <a:rPr lang="en-GB" smtClean="0"/>
              <a:t>‹#›</a:t>
            </a:fld>
            <a:endParaRPr lang="en-GB"/>
          </a:p>
        </p:txBody>
      </p:sp>
    </p:spTree>
    <p:extLst>
      <p:ext uri="{BB962C8B-B14F-4D97-AF65-F5344CB8AC3E}">
        <p14:creationId xmlns:p14="http://schemas.microsoft.com/office/powerpoint/2010/main" val="3042301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pic>
        <p:nvPicPr>
          <p:cNvPr id="7" name="Picture 6">
            <a:extLst>
              <a:ext uri="{FF2B5EF4-FFF2-40B4-BE49-F238E27FC236}">
                <a16:creationId xmlns:a16="http://schemas.microsoft.com/office/drawing/2014/main" id="{0A8BBEB8-5123-4873-B4D6-AB9102AC0EFD}"/>
              </a:ext>
            </a:extLst>
          </p:cNvPr>
          <p:cNvPicPr>
            <a:picLocks noChangeAspect="1"/>
          </p:cNvPicPr>
          <p:nvPr userDrawn="1"/>
        </p:nvPicPr>
        <p:blipFill>
          <a:blip r:embed="rId2"/>
          <a:stretch>
            <a:fillRect/>
          </a:stretch>
        </p:blipFill>
        <p:spPr>
          <a:xfrm>
            <a:off x="0" y="-1"/>
            <a:ext cx="12192000" cy="6869419"/>
          </a:xfrm>
          <a:prstGeom prst="rect">
            <a:avLst/>
          </a:prstGeom>
        </p:spPr>
      </p:pic>
    </p:spTree>
    <p:extLst>
      <p:ext uri="{BB962C8B-B14F-4D97-AF65-F5344CB8AC3E}">
        <p14:creationId xmlns:p14="http://schemas.microsoft.com/office/powerpoint/2010/main" val="75320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553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979AB8-52D1-4217-BF9E-97BBCDE24506}"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6078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979AB8-52D1-4217-BF9E-97BBCDE24506}" type="datetimeFigureOut">
              <a:rPr lang="en-GB" smtClean="0"/>
              <a:t>29/07/2022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361196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979AB8-52D1-4217-BF9E-97BBCDE24506}"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367858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49271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DA7D1D-2F2D-438B-ACFC-E3D487D09B4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BE884-F712-459E-B403-F1B65F7A0E80}" type="slidenum">
              <a:rPr lang="en-GB" smtClean="0"/>
              <a:t>‹#›</a:t>
            </a:fld>
            <a:endParaRPr lang="en-GB"/>
          </a:p>
        </p:txBody>
      </p:sp>
    </p:spTree>
    <p:extLst>
      <p:ext uri="{BB962C8B-B14F-4D97-AF65-F5344CB8AC3E}">
        <p14:creationId xmlns:p14="http://schemas.microsoft.com/office/powerpoint/2010/main" val="40581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DA7D1D-2F2D-438B-ACFC-E3D487D09B4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BE884-F712-459E-B403-F1B65F7A0E80}" type="slidenum">
              <a:rPr lang="en-GB" smtClean="0"/>
              <a:t>‹#›</a:t>
            </a:fld>
            <a:endParaRPr lang="en-GB"/>
          </a:p>
        </p:txBody>
      </p:sp>
    </p:spTree>
    <p:extLst>
      <p:ext uri="{BB962C8B-B14F-4D97-AF65-F5344CB8AC3E}">
        <p14:creationId xmlns:p14="http://schemas.microsoft.com/office/powerpoint/2010/main" val="248722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DA7D1D-2F2D-438B-ACFC-E3D487D09B42}"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BE884-F712-459E-B403-F1B65F7A0E80}" type="slidenum">
              <a:rPr lang="en-GB" smtClean="0"/>
              <a:t>‹#›</a:t>
            </a:fld>
            <a:endParaRPr lang="en-GB"/>
          </a:p>
        </p:txBody>
      </p:sp>
    </p:spTree>
    <p:extLst>
      <p:ext uri="{BB962C8B-B14F-4D97-AF65-F5344CB8AC3E}">
        <p14:creationId xmlns:p14="http://schemas.microsoft.com/office/powerpoint/2010/main" val="402846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DA7D1D-2F2D-438B-ACFC-E3D487D09B42}" type="datetimeFigureOut">
              <a:rPr lang="en-GB" smtClean="0"/>
              <a:t>29/07/2022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5BE884-F712-459E-B403-F1B65F7A0E80}" type="slidenum">
              <a:rPr lang="en-GB" smtClean="0"/>
              <a:t>‹#›</a:t>
            </a:fld>
            <a:endParaRPr lang="en-GB"/>
          </a:p>
        </p:txBody>
      </p:sp>
    </p:spTree>
    <p:extLst>
      <p:ext uri="{BB962C8B-B14F-4D97-AF65-F5344CB8AC3E}">
        <p14:creationId xmlns:p14="http://schemas.microsoft.com/office/powerpoint/2010/main" val="198146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DA7D1D-2F2D-438B-ACFC-E3D487D09B42}" type="datetimeFigureOut">
              <a:rPr lang="en-GB" smtClean="0"/>
              <a:t>29/07/2022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5BE884-F712-459E-B403-F1B65F7A0E80}" type="slidenum">
              <a:rPr lang="en-GB" smtClean="0"/>
              <a:t>‹#›</a:t>
            </a:fld>
            <a:endParaRPr lang="en-GB"/>
          </a:p>
        </p:txBody>
      </p:sp>
    </p:spTree>
    <p:extLst>
      <p:ext uri="{BB962C8B-B14F-4D97-AF65-F5344CB8AC3E}">
        <p14:creationId xmlns:p14="http://schemas.microsoft.com/office/powerpoint/2010/main" val="117968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A7D1D-2F2D-438B-ACFC-E3D487D09B42}" type="datetimeFigureOut">
              <a:rPr lang="en-GB" smtClean="0"/>
              <a:t>29/07/2022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5BE884-F712-459E-B403-F1B65F7A0E80}" type="slidenum">
              <a:rPr lang="en-GB" smtClean="0"/>
              <a:t>‹#›</a:t>
            </a:fld>
            <a:endParaRPr lang="en-GB"/>
          </a:p>
        </p:txBody>
      </p:sp>
    </p:spTree>
    <p:extLst>
      <p:ext uri="{BB962C8B-B14F-4D97-AF65-F5344CB8AC3E}">
        <p14:creationId xmlns:p14="http://schemas.microsoft.com/office/powerpoint/2010/main" val="323269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DA7D1D-2F2D-438B-ACFC-E3D487D09B42}"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BE884-F712-459E-B403-F1B65F7A0E80}" type="slidenum">
              <a:rPr lang="en-GB" smtClean="0"/>
              <a:t>‹#›</a:t>
            </a:fld>
            <a:endParaRPr lang="en-GB"/>
          </a:p>
        </p:txBody>
      </p:sp>
    </p:spTree>
    <p:extLst>
      <p:ext uri="{BB962C8B-B14F-4D97-AF65-F5344CB8AC3E}">
        <p14:creationId xmlns:p14="http://schemas.microsoft.com/office/powerpoint/2010/main" val="268834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DA7D1D-2F2D-438B-ACFC-E3D487D09B42}"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BE884-F712-459E-B403-F1B65F7A0E80}" type="slidenum">
              <a:rPr lang="en-GB" smtClean="0"/>
              <a:t>‹#›</a:t>
            </a:fld>
            <a:endParaRPr lang="en-GB"/>
          </a:p>
        </p:txBody>
      </p:sp>
    </p:spTree>
    <p:extLst>
      <p:ext uri="{BB962C8B-B14F-4D97-AF65-F5344CB8AC3E}">
        <p14:creationId xmlns:p14="http://schemas.microsoft.com/office/powerpoint/2010/main" val="117556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A7D1D-2F2D-438B-ACFC-E3D487D09B42}" type="datetimeFigureOut">
              <a:rPr lang="en-GB" smtClean="0"/>
              <a:t>29/07/2022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BE884-F712-459E-B403-F1B65F7A0E80}" type="slidenum">
              <a:rPr lang="en-GB" smtClean="0"/>
              <a:t>‹#›</a:t>
            </a:fld>
            <a:endParaRPr lang="en-GB"/>
          </a:p>
        </p:txBody>
      </p:sp>
      <p:pic>
        <p:nvPicPr>
          <p:cNvPr id="8" name="Picture 7">
            <a:extLst>
              <a:ext uri="{FF2B5EF4-FFF2-40B4-BE49-F238E27FC236}">
                <a16:creationId xmlns:a16="http://schemas.microsoft.com/office/drawing/2014/main" id="{8ADC929C-DE2E-4876-8CC5-6846600E06E5}"/>
              </a:ext>
            </a:extLst>
          </p:cNvPr>
          <p:cNvPicPr>
            <a:picLocks noChangeAspect="1"/>
          </p:cNvPicPr>
          <p:nvPr userDrawn="1"/>
        </p:nvPicPr>
        <p:blipFill>
          <a:blip r:embed="rId13"/>
          <a:stretch>
            <a:fillRect/>
          </a:stretch>
        </p:blipFill>
        <p:spPr>
          <a:xfrm>
            <a:off x="-137832" y="-1"/>
            <a:ext cx="12329832" cy="2091559"/>
          </a:xfrm>
          <a:prstGeom prst="rect">
            <a:avLst/>
          </a:prstGeom>
        </p:spPr>
      </p:pic>
    </p:spTree>
    <p:extLst>
      <p:ext uri="{BB962C8B-B14F-4D97-AF65-F5344CB8AC3E}">
        <p14:creationId xmlns:p14="http://schemas.microsoft.com/office/powerpoint/2010/main" val="256671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79AB8-52D1-4217-BF9E-97BBCDE24506}" type="datetimeFigureOut">
              <a:rPr lang="en-GB" smtClean="0"/>
              <a:t>29/07/2022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73F71-498D-4DAB-AAFB-0FAF413AAB69}" type="slidenum">
              <a:rPr lang="en-GB" smtClean="0"/>
              <a:t>‹#›</a:t>
            </a:fld>
            <a:endParaRPr lang="en-GB"/>
          </a:p>
        </p:txBody>
      </p:sp>
      <p:pic>
        <p:nvPicPr>
          <p:cNvPr id="10" name="Picture 9">
            <a:extLst>
              <a:ext uri="{FF2B5EF4-FFF2-40B4-BE49-F238E27FC236}">
                <a16:creationId xmlns:a16="http://schemas.microsoft.com/office/drawing/2014/main" id="{8D2865E9-B9E6-4B98-9675-0CF617D76383}"/>
              </a:ext>
            </a:extLst>
          </p:cNvPr>
          <p:cNvPicPr>
            <a:picLocks noChangeAspect="1"/>
          </p:cNvPicPr>
          <p:nvPr userDrawn="1"/>
        </p:nvPicPr>
        <p:blipFill rotWithShape="1">
          <a:blip r:embed="rId8"/>
          <a:srcRect l="-1120" r="1" b="77212"/>
          <a:stretch/>
        </p:blipFill>
        <p:spPr>
          <a:xfrm>
            <a:off x="-136478" y="-1"/>
            <a:ext cx="12328478" cy="2088108"/>
          </a:xfrm>
          <a:prstGeom prst="rect">
            <a:avLst/>
          </a:prstGeom>
        </p:spPr>
      </p:pic>
    </p:spTree>
    <p:extLst>
      <p:ext uri="{BB962C8B-B14F-4D97-AF65-F5344CB8AC3E}">
        <p14:creationId xmlns:p14="http://schemas.microsoft.com/office/powerpoint/2010/main" val="326825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D5QIWoUC2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8087" y="4659711"/>
            <a:ext cx="9144000" cy="1655762"/>
          </a:xfrm>
        </p:spPr>
        <p:txBody>
          <a:bodyPr vert="horz" lIns="91440" tIns="45720" rIns="91440" bIns="45720" rtlCol="0" anchor="t">
            <a:normAutofit/>
          </a:bodyPr>
          <a:lstStyle/>
          <a:p>
            <a:r>
              <a:rPr lang="en-GB" sz="4400" b="1" dirty="0">
                <a:latin typeface="Arial" panose="020B0604020202020204" pitchFamily="34" charset="0"/>
                <a:cs typeface="Arial" panose="020B0604020202020204" pitchFamily="34" charset="0"/>
              </a:rPr>
              <a:t>London’s Air Ambulance Charity</a:t>
            </a:r>
          </a:p>
          <a:p>
            <a:r>
              <a:rPr lang="en-US" sz="3600" b="1" dirty="0">
                <a:cs typeface="Calibri"/>
              </a:rPr>
              <a:t>Module 2: Navigation</a:t>
            </a:r>
          </a:p>
        </p:txBody>
      </p:sp>
    </p:spTree>
    <p:extLst>
      <p:ext uri="{BB962C8B-B14F-4D97-AF65-F5344CB8AC3E}">
        <p14:creationId xmlns:p14="http://schemas.microsoft.com/office/powerpoint/2010/main" val="388599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42047" y="2255399"/>
            <a:ext cx="10515600" cy="670298"/>
          </a:xfrm>
        </p:spPr>
        <p:txBody>
          <a:bodyPr>
            <a:normAutofit/>
          </a:bodyPr>
          <a:lstStyle/>
          <a:p>
            <a:r>
              <a:rPr lang="en-GB" sz="2800" b="1" dirty="0">
                <a:latin typeface="Arial" panose="020B0604020202020204" pitchFamily="34" charset="0"/>
                <a:cs typeface="Arial" panose="020B0604020202020204" pitchFamily="34" charset="0"/>
              </a:rPr>
              <a:t>In this module, you will learn:</a:t>
            </a:r>
          </a:p>
        </p:txBody>
      </p:sp>
      <p:sp>
        <p:nvSpPr>
          <p:cNvPr id="9" name="Content Placeholder 2"/>
          <p:cNvSpPr>
            <a:spLocks noGrp="1"/>
          </p:cNvSpPr>
          <p:nvPr>
            <p:ph idx="1"/>
          </p:nvPr>
        </p:nvSpPr>
        <p:spPr>
          <a:xfrm>
            <a:off x="242047" y="2925697"/>
            <a:ext cx="11707905" cy="3295651"/>
          </a:xfrm>
        </p:spPr>
        <p:txBody>
          <a:bodyPr>
            <a:normAutofit/>
          </a:bodyPr>
          <a:lstStyle/>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London’s Air Ambulance navigates.</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the pilot controls the helicopter in the cockpit.</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to use a map to work out bearings.</a:t>
            </a:r>
          </a:p>
          <a:p>
            <a:pPr>
              <a:lnSpc>
                <a:spcPct val="170000"/>
              </a:lnSpc>
              <a:buClr>
                <a:srgbClr val="CC0000"/>
              </a:buCl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78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176" y="2110429"/>
            <a:ext cx="9395011" cy="1039377"/>
          </a:xfrm>
        </p:spPr>
        <p:txBody>
          <a:bodyPr/>
          <a:lstStyle/>
          <a:p>
            <a:pPr marL="0" indent="0">
              <a:buNone/>
            </a:pPr>
            <a:r>
              <a:rPr lang="en-GB" b="1" dirty="0">
                <a:latin typeface="Arial" panose="020B0604020202020204" pitchFamily="34" charset="0"/>
                <a:cs typeface="Arial" panose="020B0604020202020204" pitchFamily="34" charset="0"/>
              </a:rPr>
              <a:t>Introduction</a:t>
            </a:r>
          </a:p>
        </p:txBody>
      </p:sp>
      <p:pic>
        <p:nvPicPr>
          <p:cNvPr id="5" name="Picture 4">
            <a:hlinkClick r:id="rId3"/>
          </p:cNvPr>
          <p:cNvPicPr>
            <a:picLocks noChangeAspect="1"/>
          </p:cNvPicPr>
          <p:nvPr/>
        </p:nvPicPr>
        <p:blipFill>
          <a:blip r:embed="rId4"/>
          <a:stretch>
            <a:fillRect/>
          </a:stretch>
        </p:blipFill>
        <p:spPr>
          <a:xfrm>
            <a:off x="472696" y="2760162"/>
            <a:ext cx="3177438" cy="3300322"/>
          </a:xfrm>
          <a:prstGeom prst="rect">
            <a:avLst/>
          </a:prstGeom>
          <a:solidFill>
            <a:schemeClr val="accent4"/>
          </a:solidFill>
          <a:scene3d>
            <a:camera prst="orthographicFront"/>
            <a:lightRig rig="threePt" dir="t"/>
          </a:scene3d>
          <a:sp3d>
            <a:bevelT/>
          </a:sp3d>
        </p:spPr>
      </p:pic>
      <p:sp>
        <p:nvSpPr>
          <p:cNvPr id="6" name="Rounded Rectangular Callout 5"/>
          <p:cNvSpPr/>
          <p:nvPr/>
        </p:nvSpPr>
        <p:spPr>
          <a:xfrm>
            <a:off x="4183727" y="2261807"/>
            <a:ext cx="7535577" cy="3533583"/>
          </a:xfrm>
          <a:prstGeom prst="wedgeRoundRectCallout">
            <a:avLst>
              <a:gd name="adj1" fmla="val -73916"/>
              <a:gd name="adj2" fmla="val 25842"/>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000" dirty="0">
                <a:solidFill>
                  <a:schemeClr val="tx1"/>
                </a:solidFill>
                <a:latin typeface="Arial" panose="020B0604020202020204" pitchFamily="34" charset="0"/>
                <a:cs typeface="Arial" panose="020B0604020202020204" pitchFamily="34" charset="0"/>
              </a:rPr>
              <a:t>London’s Air Ambulance uses MD902 Explorer Helicopters that can fly in 11 minutes to anywhere within the M25. London’s Air Ambulance is only deployed when patients have critical injuries and are at risk of death - this means that getting to the patient quickly is very important. Instead of using maps or street signs, we set off from the helipad using bearings. These point us directly to the patient. </a:t>
            </a:r>
          </a:p>
          <a:p>
            <a:pPr algn="r"/>
            <a:endParaRPr lang="en-GB" sz="2000" b="1" i="1" dirty="0">
              <a:solidFill>
                <a:schemeClr val="tx1"/>
              </a:solidFill>
              <a:latin typeface="Arial" panose="020B0604020202020204" pitchFamily="34" charset="0"/>
              <a:cs typeface="Arial" panose="020B0604020202020204" pitchFamily="34" charset="0"/>
            </a:endParaRPr>
          </a:p>
          <a:p>
            <a:pPr algn="r"/>
            <a:r>
              <a:rPr lang="en-GB" sz="2000" b="1" i="1" dirty="0">
                <a:solidFill>
                  <a:schemeClr val="tx1"/>
                </a:solidFill>
                <a:latin typeface="Arial" panose="020B0604020202020204" pitchFamily="34" charset="0"/>
                <a:cs typeface="Arial" panose="020B0604020202020204" pitchFamily="34" charset="0"/>
              </a:rPr>
              <a:t>Captain Dave Rolfe, Pilot</a:t>
            </a:r>
          </a:p>
        </p:txBody>
      </p:sp>
    </p:spTree>
    <p:extLst>
      <p:ext uri="{BB962C8B-B14F-4D97-AF65-F5344CB8AC3E}">
        <p14:creationId xmlns:p14="http://schemas.microsoft.com/office/powerpoint/2010/main" val="371132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14832" y="1909996"/>
            <a:ext cx="9395011" cy="1039377"/>
          </a:xfrm>
        </p:spPr>
        <p:txBody>
          <a:bodyPr/>
          <a:lstStyle/>
          <a:p>
            <a:pPr marL="0" indent="0">
              <a:buNone/>
            </a:pPr>
            <a:r>
              <a:rPr lang="en-GB" b="1" dirty="0">
                <a:latin typeface="Arial" panose="020B0604020202020204" pitchFamily="34" charset="0"/>
                <a:cs typeface="Arial" panose="020B0604020202020204" pitchFamily="34" charset="0"/>
              </a:rPr>
              <a:t>Inside the Cockpit</a:t>
            </a:r>
          </a:p>
        </p:txBody>
      </p:sp>
      <p:pic>
        <p:nvPicPr>
          <p:cNvPr id="6" name="Picture 5"/>
          <p:cNvPicPr>
            <a:picLocks noChangeAspect="1"/>
          </p:cNvPicPr>
          <p:nvPr/>
        </p:nvPicPr>
        <p:blipFill>
          <a:blip r:embed="rId3"/>
          <a:stretch>
            <a:fillRect/>
          </a:stretch>
        </p:blipFill>
        <p:spPr>
          <a:xfrm>
            <a:off x="2744154" y="2515259"/>
            <a:ext cx="6355513" cy="4225013"/>
          </a:xfrm>
          <a:prstGeom prst="rect">
            <a:avLst/>
          </a:prstGeom>
          <a:scene3d>
            <a:camera prst="orthographicFront"/>
            <a:lightRig rig="threePt" dir="t"/>
          </a:scene3d>
          <a:sp3d>
            <a:bevelT/>
          </a:sp3d>
        </p:spPr>
      </p:pic>
      <p:sp>
        <p:nvSpPr>
          <p:cNvPr id="7" name="Rounded Rectangle 6"/>
          <p:cNvSpPr/>
          <p:nvPr/>
        </p:nvSpPr>
        <p:spPr>
          <a:xfrm>
            <a:off x="165848" y="2515259"/>
            <a:ext cx="2926487" cy="1641400"/>
          </a:xfrm>
          <a:prstGeom prst="roundRect">
            <a:avLst/>
          </a:prstGeom>
          <a:solidFill>
            <a:srgbClr val="33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The cyclic control stick controls the tilt and acceleration in any direction by tilting the rotor blades.</a:t>
            </a:r>
          </a:p>
        </p:txBody>
      </p:sp>
      <p:sp>
        <p:nvSpPr>
          <p:cNvPr id="8" name="Rounded Rectangle 7"/>
          <p:cNvSpPr/>
          <p:nvPr/>
        </p:nvSpPr>
        <p:spPr>
          <a:xfrm>
            <a:off x="165848" y="5098872"/>
            <a:ext cx="2926487" cy="1641400"/>
          </a:xfrm>
          <a:prstGeom prst="roundRect">
            <a:avLst/>
          </a:prstGeom>
          <a:solidFill>
            <a:srgbClr val="33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Anti torque pedals can turn the helicopter 360</a:t>
            </a:r>
            <a:r>
              <a:rPr lang="en-GB" baseline="30000" dirty="0">
                <a:latin typeface="Arial" panose="020B0604020202020204" pitchFamily="34" charset="0"/>
                <a:cs typeface="Arial" panose="020B0604020202020204" pitchFamily="34" charset="0"/>
              </a:rPr>
              <a:t>0</a:t>
            </a:r>
            <a:r>
              <a:rPr lang="en-GB" dirty="0">
                <a:latin typeface="Arial" panose="020B0604020202020204" pitchFamily="34" charset="0"/>
                <a:cs typeface="Arial" panose="020B0604020202020204" pitchFamily="34" charset="0"/>
              </a:rPr>
              <a:t> using the tail.</a:t>
            </a:r>
          </a:p>
        </p:txBody>
      </p:sp>
      <p:sp>
        <p:nvSpPr>
          <p:cNvPr id="9" name="Rounded Rectangle 8"/>
          <p:cNvSpPr/>
          <p:nvPr/>
        </p:nvSpPr>
        <p:spPr>
          <a:xfrm>
            <a:off x="8257310" y="2510901"/>
            <a:ext cx="3420663" cy="2040411"/>
          </a:xfrm>
          <a:prstGeom prst="roundRect">
            <a:avLst/>
          </a:prstGeom>
          <a:solidFill>
            <a:srgbClr val="33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The collective lever changes the angle of all blades together. You can twist the collective lever to control the throttle – this controls the speed of the rotors. </a:t>
            </a:r>
          </a:p>
        </p:txBody>
      </p:sp>
      <p:sp>
        <p:nvSpPr>
          <p:cNvPr id="10" name="Rounded Rectangle 9"/>
          <p:cNvSpPr/>
          <p:nvPr/>
        </p:nvSpPr>
        <p:spPr>
          <a:xfrm>
            <a:off x="8397414" y="5103230"/>
            <a:ext cx="3420663" cy="1641400"/>
          </a:xfrm>
          <a:prstGeom prst="roundRect">
            <a:avLst/>
          </a:prstGeom>
          <a:solidFill>
            <a:srgbClr val="33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The control panel and headset also give the pilot all the information that they need to help them fly, including helicopter and wind speed.</a:t>
            </a:r>
          </a:p>
        </p:txBody>
      </p:sp>
    </p:spTree>
    <p:extLst>
      <p:ext uri="{BB962C8B-B14F-4D97-AF65-F5344CB8AC3E}">
        <p14:creationId xmlns:p14="http://schemas.microsoft.com/office/powerpoint/2010/main" val="228293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5848" y="1920505"/>
            <a:ext cx="9395011" cy="1039377"/>
          </a:xfrm>
        </p:spPr>
        <p:txBody>
          <a:bodyPr/>
          <a:lstStyle/>
          <a:p>
            <a:pPr marL="0" indent="0">
              <a:buNone/>
            </a:pPr>
            <a:r>
              <a:rPr lang="en-GB" b="1" dirty="0">
                <a:latin typeface="Arial" panose="020B0604020202020204" pitchFamily="34" charset="0"/>
                <a:cs typeface="Arial" panose="020B0604020202020204" pitchFamily="34" charset="0"/>
              </a:rPr>
              <a:t>Flying with bearings</a:t>
            </a:r>
          </a:p>
        </p:txBody>
      </p:sp>
      <p:pic>
        <p:nvPicPr>
          <p:cNvPr id="5" name="Picture 4"/>
          <p:cNvPicPr>
            <a:picLocks noChangeAspect="1"/>
          </p:cNvPicPr>
          <p:nvPr/>
        </p:nvPicPr>
        <p:blipFill>
          <a:blip r:embed="rId3"/>
          <a:stretch>
            <a:fillRect/>
          </a:stretch>
        </p:blipFill>
        <p:spPr>
          <a:xfrm>
            <a:off x="7654220" y="2440194"/>
            <a:ext cx="3813278" cy="3972164"/>
          </a:xfrm>
          <a:prstGeom prst="rect">
            <a:avLst/>
          </a:prstGeom>
          <a:solidFill>
            <a:schemeClr val="bg1"/>
          </a:solidFill>
        </p:spPr>
      </p:pic>
      <p:sp>
        <p:nvSpPr>
          <p:cNvPr id="6" name="TextBox 5"/>
          <p:cNvSpPr txBox="1"/>
          <p:nvPr/>
        </p:nvSpPr>
        <p:spPr>
          <a:xfrm>
            <a:off x="165848" y="2508186"/>
            <a:ext cx="8145395" cy="4503797"/>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London’s Air Ambulance uses bearings to direct their helicopters to patients across the capital.  A bearing is an angle from 000-360</a:t>
            </a:r>
            <a:r>
              <a:rPr lang="en-GB" sz="2000" baseline="30000" dirty="0">
                <a:latin typeface="Arial" panose="020B0604020202020204" pitchFamily="34" charset="0"/>
                <a:cs typeface="Arial" panose="020B0604020202020204" pitchFamily="34" charset="0"/>
              </a:rPr>
              <a:t>0</a:t>
            </a:r>
            <a:r>
              <a:rPr lang="en-GB" sz="2000" dirty="0">
                <a:latin typeface="Arial" panose="020B0604020202020204" pitchFamily="34" charset="0"/>
                <a:cs typeface="Arial" panose="020B0604020202020204" pitchFamily="34" charset="0"/>
              </a:rPr>
              <a:t> going clockwise from North at 000</a:t>
            </a:r>
            <a:r>
              <a:rPr lang="en-GB" sz="2000" baseline="30000" dirty="0">
                <a:latin typeface="Arial" panose="020B0604020202020204" pitchFamily="34" charset="0"/>
                <a:cs typeface="Arial" panose="020B0604020202020204" pitchFamily="34" charset="0"/>
              </a:rPr>
              <a:t>0.</a:t>
            </a:r>
            <a:r>
              <a:rPr lang="en-GB" sz="2000" dirty="0">
                <a:latin typeface="Arial" panose="020B0604020202020204" pitchFamily="34" charset="0"/>
                <a:cs typeface="Arial" panose="020B0604020202020204" pitchFamily="34" charset="0"/>
              </a:rPr>
              <a:t> You can work out the bearing between any two points on a map.</a:t>
            </a:r>
          </a:p>
          <a:p>
            <a:endParaRPr lang="en-GB" sz="2000" baseline="30000" dirty="0">
              <a:latin typeface="Arial" panose="020B0604020202020204" pitchFamily="34" charset="0"/>
              <a:cs typeface="Arial" panose="020B0604020202020204" pitchFamily="34" charset="0"/>
            </a:endParaRPr>
          </a:p>
          <a:p>
            <a:endParaRPr lang="en-GB" sz="2000" baseline="30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What is the bearing from North for….</a:t>
            </a:r>
          </a:p>
          <a:p>
            <a:pPr marL="457200" indent="-457200">
              <a:buAutoNum type="alphaLcParenR"/>
            </a:pPr>
            <a:r>
              <a:rPr lang="en-GB" sz="2000" dirty="0">
                <a:latin typeface="Arial" panose="020B0604020202020204" pitchFamily="34" charset="0"/>
                <a:cs typeface="Arial" panose="020B0604020202020204" pitchFamily="34" charset="0"/>
              </a:rPr>
              <a:t>East 	= </a:t>
            </a:r>
            <a:endParaRPr lang="en-GB" sz="2000" baseline="30000" dirty="0">
              <a:latin typeface="Arial" panose="020B0604020202020204" pitchFamily="34" charset="0"/>
              <a:cs typeface="Arial" panose="020B0604020202020204" pitchFamily="34" charset="0"/>
            </a:endParaRPr>
          </a:p>
          <a:p>
            <a:pPr marL="457200" indent="-457200">
              <a:buAutoNum type="alphaLcParenR"/>
            </a:pPr>
            <a:r>
              <a:rPr lang="en-GB" sz="2000" dirty="0">
                <a:latin typeface="Arial" panose="020B0604020202020204" pitchFamily="34" charset="0"/>
                <a:cs typeface="Arial" panose="020B0604020202020204" pitchFamily="34" charset="0"/>
              </a:rPr>
              <a:t>South	= </a:t>
            </a:r>
            <a:endParaRPr lang="en-GB" sz="2000" baseline="30000" dirty="0">
              <a:latin typeface="Arial" panose="020B0604020202020204" pitchFamily="34" charset="0"/>
              <a:cs typeface="Arial" panose="020B0604020202020204" pitchFamily="34" charset="0"/>
            </a:endParaRPr>
          </a:p>
          <a:p>
            <a:pPr marL="457200" indent="-457200">
              <a:buAutoNum type="alphaLcParenR"/>
            </a:pPr>
            <a:r>
              <a:rPr lang="en-GB" sz="2000" dirty="0">
                <a:latin typeface="Arial" panose="020B0604020202020204" pitchFamily="34" charset="0"/>
                <a:cs typeface="Arial" panose="020B0604020202020204" pitchFamily="34" charset="0"/>
              </a:rPr>
              <a:t>West	= </a:t>
            </a:r>
            <a:endParaRPr lang="en-GB" sz="2000" baseline="30000" dirty="0">
              <a:latin typeface="Arial" panose="020B0604020202020204" pitchFamily="34" charset="0"/>
              <a:cs typeface="Arial" panose="020B0604020202020204" pitchFamily="34" charset="0"/>
            </a:endParaRPr>
          </a:p>
          <a:p>
            <a:pPr marL="457200" indent="-457200">
              <a:buAutoNum type="alphaLcParenR"/>
            </a:pPr>
            <a:r>
              <a:rPr lang="en-GB" sz="2000" dirty="0">
                <a:latin typeface="Arial" panose="020B0604020202020204" pitchFamily="34" charset="0"/>
                <a:cs typeface="Arial" panose="020B0604020202020204" pitchFamily="34" charset="0"/>
              </a:rPr>
              <a:t>North East	= </a:t>
            </a:r>
            <a:endParaRPr lang="en-GB" sz="2000" baseline="30000" dirty="0">
              <a:latin typeface="Arial" panose="020B0604020202020204" pitchFamily="34" charset="0"/>
              <a:cs typeface="Arial" panose="020B0604020202020204" pitchFamily="34" charset="0"/>
            </a:endParaRPr>
          </a:p>
          <a:p>
            <a:pPr marL="457200" indent="-457200">
              <a:buAutoNum type="alphaLcParenR"/>
            </a:pPr>
            <a:r>
              <a:rPr lang="en-GB" sz="2000" dirty="0">
                <a:latin typeface="Arial" panose="020B0604020202020204" pitchFamily="34" charset="0"/>
                <a:cs typeface="Arial" panose="020B0604020202020204" pitchFamily="34" charset="0"/>
              </a:rPr>
              <a:t>South West	= </a:t>
            </a:r>
            <a:endParaRPr lang="en-GB" sz="2000" baseline="30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Remember, always move</a:t>
            </a:r>
            <a:r>
              <a:rPr lang="en-GB" sz="2000" b="1" dirty="0">
                <a:latin typeface="Arial" panose="020B0604020202020204" pitchFamily="34" charset="0"/>
                <a:cs typeface="Arial" panose="020B0604020202020204" pitchFamily="34" charset="0"/>
              </a:rPr>
              <a:t> clockwise </a:t>
            </a:r>
            <a:r>
              <a:rPr lang="en-GB" sz="2000" dirty="0">
                <a:latin typeface="Arial" panose="020B0604020202020204" pitchFamily="34" charset="0"/>
                <a:cs typeface="Arial" panose="020B0604020202020204" pitchFamily="34" charset="0"/>
              </a:rPr>
              <a:t>from North!</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232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87768" y="2020634"/>
            <a:ext cx="8301061" cy="1201084"/>
          </a:xfrm>
        </p:spPr>
        <p:txBody>
          <a:bodyPr>
            <a:normAutofit lnSpcReduction="10000"/>
          </a:bodyPr>
          <a:lstStyle/>
          <a:p>
            <a:pPr marL="0" indent="0">
              <a:buNone/>
            </a:pPr>
            <a:r>
              <a:rPr lang="en-GB" b="1" dirty="0">
                <a:latin typeface="Arial" panose="020B0604020202020204" pitchFamily="34" charset="0"/>
                <a:cs typeface="Arial" panose="020B0604020202020204" pitchFamily="34" charset="0"/>
              </a:rPr>
              <a:t>Task</a:t>
            </a:r>
          </a:p>
          <a:p>
            <a:pPr marL="0" indent="0">
              <a:buNone/>
            </a:pPr>
            <a:r>
              <a:rPr lang="en-GB" sz="2200" dirty="0">
                <a:latin typeface="Arial" panose="020B0604020202020204" pitchFamily="34" charset="0"/>
                <a:cs typeface="Arial" panose="020B0604020202020204" pitchFamily="34" charset="0"/>
              </a:rPr>
              <a:t>Use the worksheet to find out the bearings of each location across London from the London’s Air Ambulance helipad.</a:t>
            </a:r>
          </a:p>
        </p:txBody>
      </p:sp>
      <p:pic>
        <p:nvPicPr>
          <p:cNvPr id="7" name="Picture 6"/>
          <p:cNvPicPr>
            <a:picLocks noChangeAspect="1"/>
          </p:cNvPicPr>
          <p:nvPr/>
        </p:nvPicPr>
        <p:blipFill>
          <a:blip r:embed="rId3"/>
          <a:stretch>
            <a:fillRect/>
          </a:stretch>
        </p:blipFill>
        <p:spPr>
          <a:xfrm>
            <a:off x="462953" y="3636282"/>
            <a:ext cx="2565947" cy="2665182"/>
          </a:xfrm>
          <a:prstGeom prst="rect">
            <a:avLst/>
          </a:prstGeom>
          <a:solidFill>
            <a:schemeClr val="accent4"/>
          </a:solidFill>
          <a:scene3d>
            <a:camera prst="orthographicFront"/>
            <a:lightRig rig="threePt" dir="t"/>
          </a:scene3d>
          <a:sp3d>
            <a:bevelT/>
          </a:sp3d>
        </p:spPr>
      </p:pic>
      <p:sp>
        <p:nvSpPr>
          <p:cNvPr id="8" name="Rounded Rectangular Callout 7"/>
          <p:cNvSpPr/>
          <p:nvPr/>
        </p:nvSpPr>
        <p:spPr>
          <a:xfrm>
            <a:off x="3160670" y="3429000"/>
            <a:ext cx="3400305" cy="2665182"/>
          </a:xfrm>
          <a:prstGeom prst="wedgeRoundRectCallout">
            <a:avLst>
              <a:gd name="adj1" fmla="val -79243"/>
              <a:gd name="adj2" fmla="val 22774"/>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000" dirty="0">
                <a:solidFill>
                  <a:schemeClr val="tx1"/>
                </a:solidFill>
                <a:latin typeface="Arial" panose="020B0604020202020204" pitchFamily="34" charset="0"/>
                <a:cs typeface="Arial" panose="020B0604020202020204" pitchFamily="34" charset="0"/>
              </a:rPr>
              <a:t>I studied engineering at university, and later trained as a pilot. To study engineering, you should focus on maths, physics and engineering at GCSE and A-Level.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6943" y="2099072"/>
            <a:ext cx="3219545" cy="4553258"/>
          </a:xfrm>
          <a:prstGeom prst="rect">
            <a:avLst/>
          </a:prstGeom>
          <a:scene3d>
            <a:camera prst="orthographicFront"/>
            <a:lightRig rig="threePt" dir="t"/>
          </a:scene3d>
          <a:sp3d>
            <a:bevelT/>
          </a:sp3d>
        </p:spPr>
      </p:pic>
    </p:spTree>
    <p:extLst>
      <p:ext uri="{BB962C8B-B14F-4D97-AF65-F5344CB8AC3E}">
        <p14:creationId xmlns:p14="http://schemas.microsoft.com/office/powerpoint/2010/main" val="4237299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d562b0-5640-4ff2-b088-e981a1f6769e">
      <Terms xmlns="http://schemas.microsoft.com/office/infopath/2007/PartnerControls"/>
    </lcf76f155ced4ddcb4097134ff3c332f>
    <TaxCatchAll xmlns="90dbec51-9a3d-4503-8a33-4975a52d53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AD5BEE8DE9A84A94D6DACCEBE47FD4" ma:contentTypeVersion="17" ma:contentTypeDescription="Create a new document." ma:contentTypeScope="" ma:versionID="843bae76923d61b697c3328a776ff1a3">
  <xsd:schema xmlns:xsd="http://www.w3.org/2001/XMLSchema" xmlns:xs="http://www.w3.org/2001/XMLSchema" xmlns:p="http://schemas.microsoft.com/office/2006/metadata/properties" xmlns:ns2="94d562b0-5640-4ff2-b088-e981a1f6769e" xmlns:ns3="90dbec51-9a3d-4503-8a33-4975a52d531c" targetNamespace="http://schemas.microsoft.com/office/2006/metadata/properties" ma:root="true" ma:fieldsID="d3efe47292bdaeab434763f32a332e91" ns2:_="" ns3:_="">
    <xsd:import namespace="94d562b0-5640-4ff2-b088-e981a1f6769e"/>
    <xsd:import namespace="90dbec51-9a3d-4503-8a33-4975a52d53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562b0-5640-4ff2-b088-e981a1f676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7202f-b60d-4e2e-9b37-a0cc725d9b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dbec51-9a3d-4503-8a33-4975a52d53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187b0a3-5bac-4deb-a49e-931120f2e912}" ma:internalName="TaxCatchAll" ma:showField="CatchAllData" ma:web="90dbec51-9a3d-4503-8a33-4975a52d53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255B51-F053-436F-82DB-D1419EEF1A27}">
  <ds:schemaRefs>
    <ds:schemaRef ds:uri="http://schemas.microsoft.com/sharepoint/v3/contenttype/forms"/>
  </ds:schemaRefs>
</ds:datastoreItem>
</file>

<file path=customXml/itemProps2.xml><?xml version="1.0" encoding="utf-8"?>
<ds:datastoreItem xmlns:ds="http://schemas.openxmlformats.org/officeDocument/2006/customXml" ds:itemID="{65D84370-7E4F-4188-9265-A23D9A778F3A}">
  <ds:schemaRefs>
    <ds:schemaRef ds:uri="http://schemas.microsoft.com/office/2006/metadata/properties"/>
    <ds:schemaRef ds:uri="http://schemas.microsoft.com/office/infopath/2007/PartnerControls"/>
    <ds:schemaRef ds:uri="94d562b0-5640-4ff2-b088-e981a1f6769e"/>
    <ds:schemaRef ds:uri="90dbec51-9a3d-4503-8a33-4975a52d531c"/>
  </ds:schemaRefs>
</ds:datastoreItem>
</file>

<file path=customXml/itemProps3.xml><?xml version="1.0" encoding="utf-8"?>
<ds:datastoreItem xmlns:ds="http://schemas.openxmlformats.org/officeDocument/2006/customXml" ds:itemID="{65E5C001-A6A1-47A2-B1F9-525CFACBEC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d562b0-5640-4ff2-b088-e981a1f6769e"/>
    <ds:schemaRef ds:uri="90dbec51-9a3d-4503-8a33-4975a52d5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TotalTime>
  <Words>358</Words>
  <Application>Microsoft Office PowerPoint</Application>
  <PresentationFormat>Widescreen</PresentationFormat>
  <Paragraphs>41</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3_Office Theme</vt:lpstr>
      <vt:lpstr>PowerPoint Presentation</vt:lpstr>
      <vt:lpstr>In this module, you will learn: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Racheal Fudge</dc:creator>
  <cp:lastModifiedBy>Rhiannon Evans</cp:lastModifiedBy>
  <cp:revision>21</cp:revision>
  <dcterms:created xsi:type="dcterms:W3CDTF">2018-02-25T14:25:22Z</dcterms:created>
  <dcterms:modified xsi:type="dcterms:W3CDTF">2022-07-29T14:43:57Z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0x01010092AD5BEE8DE9A84A94D6DACCEBE47FD4</vt:lpwstr>
  </property>
  <property fmtid="{D5CDD505-2E9C-101B-9397-08002B2CF9AE}" pid="3" name="MediaServiceImageTags">
    <vt:lpwstr/>
  </property>
</Properties>
</file>