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66" r:id="rId6"/>
    <p:sldId id="257" r:id="rId7"/>
    <p:sldId id="258" r:id="rId8"/>
    <p:sldId id="259" r:id="rId9"/>
    <p:sldId id="260" r:id="rId10"/>
    <p:sldId id="261"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al Fudge" initials="RF" lastIdx="1" clrIdx="0">
    <p:extLst>
      <p:ext uri="{19B8F6BF-5375-455C-9EA6-DF929625EA0E}">
        <p15:presenceInfo xmlns:p15="http://schemas.microsoft.com/office/powerpoint/2012/main" userId="S-1-5-21-3616927229-1603426569-2325822976-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9C99F-10B1-2000-B881-606A586E38FF}" v="175" dt="2021-05-20T15:45:07.584"/>
    <p1510:client id="{CA6B0D6F-B334-8195-E296-4EC60C2B5BFC}" v="2" dt="2022-07-29T14:44:34.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763" autoAdjust="0"/>
  </p:normalViewPr>
  <p:slideViewPr>
    <p:cSldViewPr snapToGrid="0">
      <p:cViewPr varScale="1">
        <p:scale>
          <a:sx n="87" d="100"/>
          <a:sy n="87" d="100"/>
        </p:scale>
        <p:origin x="15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on Evans" userId="S::r.evans@londonsairambulance.org.uk::8baad577-6a4c-4d56-8cf3-2c86bf9cc3de" providerId="AD" clId="Web-{86C9C99F-10B1-2000-B881-606A586E38FF}"/>
    <pc:docChg chg="addSld delSld modSld addMainMaster">
      <pc:chgData name="Rhiannon Evans" userId="S::r.evans@londonsairambulance.org.uk::8baad577-6a4c-4d56-8cf3-2c86bf9cc3de" providerId="AD" clId="Web-{86C9C99F-10B1-2000-B881-606A586E38FF}" dt="2021-05-20T15:45:07.584" v="98" actId="1076"/>
      <pc:docMkLst>
        <pc:docMk/>
      </pc:docMkLst>
      <pc:sldChg chg="del">
        <pc:chgData name="Rhiannon Evans" userId="S::r.evans@londonsairambulance.org.uk::8baad577-6a4c-4d56-8cf3-2c86bf9cc3de" providerId="AD" clId="Web-{86C9C99F-10B1-2000-B881-606A586E38FF}" dt="2021-05-20T15:36:41.463" v="12"/>
        <pc:sldMkLst>
          <pc:docMk/>
          <pc:sldMk cId="2454330840" sldId="256"/>
        </pc:sldMkLst>
      </pc:sldChg>
      <pc:sldChg chg="addSp delSp modSp">
        <pc:chgData name="Rhiannon Evans" userId="S::r.evans@londonsairambulance.org.uk::8baad577-6a4c-4d56-8cf3-2c86bf9cc3de" providerId="AD" clId="Web-{86C9C99F-10B1-2000-B881-606A586E38FF}" dt="2021-05-20T15:38:03.606" v="22" actId="20577"/>
        <pc:sldMkLst>
          <pc:docMk/>
          <pc:sldMk cId="3647466847" sldId="259"/>
        </pc:sldMkLst>
        <pc:spChg chg="mod">
          <ac:chgData name="Rhiannon Evans" userId="S::r.evans@londonsairambulance.org.uk::8baad577-6a4c-4d56-8cf3-2c86bf9cc3de" providerId="AD" clId="Web-{86C9C99F-10B1-2000-B881-606A586E38FF}" dt="2021-05-20T15:37:41.980" v="17" actId="1076"/>
          <ac:spMkLst>
            <pc:docMk/>
            <pc:sldMk cId="3647466847" sldId="259"/>
            <ac:spMk id="4" creationId="{00000000-0000-0000-0000-000000000000}"/>
          </ac:spMkLst>
        </pc:spChg>
        <pc:spChg chg="mod">
          <ac:chgData name="Rhiannon Evans" userId="S::r.evans@londonsairambulance.org.uk::8baad577-6a4c-4d56-8cf3-2c86bf9cc3de" providerId="AD" clId="Web-{86C9C99F-10B1-2000-B881-606A586E38FF}" dt="2021-05-20T15:38:03.606" v="22" actId="20577"/>
          <ac:spMkLst>
            <pc:docMk/>
            <pc:sldMk cId="3647466847" sldId="259"/>
            <ac:spMk id="6" creationId="{00000000-0000-0000-0000-000000000000}"/>
          </ac:spMkLst>
        </pc:spChg>
        <pc:picChg chg="add mod">
          <ac:chgData name="Rhiannon Evans" userId="S::r.evans@londonsairambulance.org.uk::8baad577-6a4c-4d56-8cf3-2c86bf9cc3de" providerId="AD" clId="Web-{86C9C99F-10B1-2000-B881-606A586E38FF}" dt="2021-05-20T15:37:51.527" v="19" actId="1076"/>
          <ac:picMkLst>
            <pc:docMk/>
            <pc:sldMk cId="3647466847" sldId="259"/>
            <ac:picMk id="2" creationId="{D27E3113-1D88-4E78-BD52-FA3527341187}"/>
          </ac:picMkLst>
        </pc:picChg>
        <pc:picChg chg="del">
          <ac:chgData name="Rhiannon Evans" userId="S::r.evans@londonsairambulance.org.uk::8baad577-6a4c-4d56-8cf3-2c86bf9cc3de" providerId="AD" clId="Web-{86C9C99F-10B1-2000-B881-606A586E38FF}" dt="2021-05-20T15:37:18.917" v="13"/>
          <ac:picMkLst>
            <pc:docMk/>
            <pc:sldMk cId="3647466847" sldId="259"/>
            <ac:picMk id="3" creationId="{CE99E323-A28B-4408-A786-AB402C3082C4}"/>
          </ac:picMkLst>
        </pc:picChg>
      </pc:sldChg>
      <pc:sldChg chg="addSp delSp modSp">
        <pc:chgData name="Rhiannon Evans" userId="S::r.evans@londonsairambulance.org.uk::8baad577-6a4c-4d56-8cf3-2c86bf9cc3de" providerId="AD" clId="Web-{86C9C99F-10B1-2000-B881-606A586E38FF}" dt="2021-05-20T15:45:07.584" v="98" actId="1076"/>
        <pc:sldMkLst>
          <pc:docMk/>
          <pc:sldMk cId="3396484487" sldId="261"/>
        </pc:sldMkLst>
        <pc:spChg chg="mod">
          <ac:chgData name="Rhiannon Evans" userId="S::r.evans@londonsairambulance.org.uk::8baad577-6a4c-4d56-8cf3-2c86bf9cc3de" providerId="AD" clId="Web-{86C9C99F-10B1-2000-B881-606A586E38FF}" dt="2021-05-20T15:42:04.142" v="65" actId="1076"/>
          <ac:spMkLst>
            <pc:docMk/>
            <pc:sldMk cId="3396484487" sldId="261"/>
            <ac:spMk id="4" creationId="{00000000-0000-0000-0000-000000000000}"/>
          </ac:spMkLst>
        </pc:spChg>
        <pc:spChg chg="mod">
          <ac:chgData name="Rhiannon Evans" userId="S::r.evans@londonsairambulance.org.uk::8baad577-6a4c-4d56-8cf3-2c86bf9cc3de" providerId="AD" clId="Web-{86C9C99F-10B1-2000-B881-606A586E38FF}" dt="2021-05-20T15:44:59.631" v="96" actId="20577"/>
          <ac:spMkLst>
            <pc:docMk/>
            <pc:sldMk cId="3396484487" sldId="261"/>
            <ac:spMk id="9" creationId="{00000000-0000-0000-0000-000000000000}"/>
          </ac:spMkLst>
        </pc:spChg>
        <pc:picChg chg="mod">
          <ac:chgData name="Rhiannon Evans" userId="S::r.evans@londonsairambulance.org.uk::8baad577-6a4c-4d56-8cf3-2c86bf9cc3de" providerId="AD" clId="Web-{86C9C99F-10B1-2000-B881-606A586E38FF}" dt="2021-05-20T15:45:07.584" v="98" actId="1076"/>
          <ac:picMkLst>
            <pc:docMk/>
            <pc:sldMk cId="3396484487" sldId="261"/>
            <ac:picMk id="2" creationId="{00000000-0000-0000-0000-000000000000}"/>
          </ac:picMkLst>
        </pc:picChg>
        <pc:picChg chg="add mod">
          <ac:chgData name="Rhiannon Evans" userId="S::r.evans@londonsairambulance.org.uk::8baad577-6a4c-4d56-8cf3-2c86bf9cc3de" providerId="AD" clId="Web-{86C9C99F-10B1-2000-B881-606A586E38FF}" dt="2021-05-20T15:38:54.904" v="27" actId="14100"/>
          <ac:picMkLst>
            <pc:docMk/>
            <pc:sldMk cId="3396484487" sldId="261"/>
            <ac:picMk id="3" creationId="{72AAD95A-2C6A-46EF-89D7-6452560AD062}"/>
          </ac:picMkLst>
        </pc:picChg>
        <pc:picChg chg="del">
          <ac:chgData name="Rhiannon Evans" userId="S::r.evans@londonsairambulance.org.uk::8baad577-6a4c-4d56-8cf3-2c86bf9cc3de" providerId="AD" clId="Web-{86C9C99F-10B1-2000-B881-606A586E38FF}" dt="2021-05-20T15:38:38.153" v="23"/>
          <ac:picMkLst>
            <pc:docMk/>
            <pc:sldMk cId="3396484487" sldId="261"/>
            <ac:picMk id="7" creationId="{B0128CD4-7B53-4362-AAEE-64B92A99C5E5}"/>
          </ac:picMkLst>
        </pc:picChg>
      </pc:sldChg>
      <pc:sldChg chg="modSp add">
        <pc:chgData name="Rhiannon Evans" userId="S::r.evans@londonsairambulance.org.uk::8baad577-6a4c-4d56-8cf3-2c86bf9cc3de" providerId="AD" clId="Web-{86C9C99F-10B1-2000-B881-606A586E38FF}" dt="2021-05-20T15:36:36.135" v="11" actId="20577"/>
        <pc:sldMkLst>
          <pc:docMk/>
          <pc:sldMk cId="4115240459" sldId="266"/>
        </pc:sldMkLst>
        <pc:spChg chg="mod">
          <ac:chgData name="Rhiannon Evans" userId="S::r.evans@londonsairambulance.org.uk::8baad577-6a4c-4d56-8cf3-2c86bf9cc3de" providerId="AD" clId="Web-{86C9C99F-10B1-2000-B881-606A586E38FF}" dt="2021-05-20T15:36:36.135" v="11" actId="20577"/>
          <ac:spMkLst>
            <pc:docMk/>
            <pc:sldMk cId="4115240459" sldId="266"/>
            <ac:spMk id="3" creationId="{00000000-0000-0000-0000-000000000000}"/>
          </ac:spMkLst>
        </pc:spChg>
      </pc:sldChg>
      <pc:sldMasterChg chg="add addSldLayout">
        <pc:chgData name="Rhiannon Evans" userId="S::r.evans@londonsairambulance.org.uk::8baad577-6a4c-4d56-8cf3-2c86bf9cc3de" providerId="AD" clId="Web-{86C9C99F-10B1-2000-B881-606A586E38FF}" dt="2021-05-20T15:36:21.994" v="0"/>
        <pc:sldMasterMkLst>
          <pc:docMk/>
          <pc:sldMasterMk cId="3268259187" sldId="2147483660"/>
        </pc:sldMasterMkLst>
        <pc:sldLayoutChg chg="add">
          <pc:chgData name="Rhiannon Evans" userId="S::r.evans@londonsairambulance.org.uk::8baad577-6a4c-4d56-8cf3-2c86bf9cc3de" providerId="AD" clId="Web-{86C9C99F-10B1-2000-B881-606A586E38FF}" dt="2021-05-20T15:36:21.994" v="0"/>
          <pc:sldLayoutMkLst>
            <pc:docMk/>
            <pc:sldMasterMk cId="3268259187" sldId="2147483660"/>
            <pc:sldLayoutMk cId="753200242" sldId="2147483661"/>
          </pc:sldLayoutMkLst>
        </pc:sldLayoutChg>
        <pc:sldLayoutChg chg="add">
          <pc:chgData name="Rhiannon Evans" userId="S::r.evans@londonsairambulance.org.uk::8baad577-6a4c-4d56-8cf3-2c86bf9cc3de" providerId="AD" clId="Web-{86C9C99F-10B1-2000-B881-606A586E38FF}" dt="2021-05-20T15:36:21.994" v="0"/>
          <pc:sldLayoutMkLst>
            <pc:docMk/>
            <pc:sldMasterMk cId="3268259187" sldId="2147483660"/>
            <pc:sldLayoutMk cId="445532992" sldId="2147483662"/>
          </pc:sldLayoutMkLst>
        </pc:sldLayoutChg>
        <pc:sldLayoutChg chg="add">
          <pc:chgData name="Rhiannon Evans" userId="S::r.evans@londonsairambulance.org.uk::8baad577-6a4c-4d56-8cf3-2c86bf9cc3de" providerId="AD" clId="Web-{86C9C99F-10B1-2000-B881-606A586E38FF}" dt="2021-05-20T15:36:21.994" v="0"/>
          <pc:sldLayoutMkLst>
            <pc:docMk/>
            <pc:sldMasterMk cId="3268259187" sldId="2147483660"/>
            <pc:sldLayoutMk cId="446078926" sldId="2147483663"/>
          </pc:sldLayoutMkLst>
        </pc:sldLayoutChg>
        <pc:sldLayoutChg chg="add">
          <pc:chgData name="Rhiannon Evans" userId="S::r.evans@londonsairambulance.org.uk::8baad577-6a4c-4d56-8cf3-2c86bf9cc3de" providerId="AD" clId="Web-{86C9C99F-10B1-2000-B881-606A586E38FF}" dt="2021-05-20T15:36:21.994" v="0"/>
          <pc:sldLayoutMkLst>
            <pc:docMk/>
            <pc:sldMasterMk cId="3268259187" sldId="2147483660"/>
            <pc:sldLayoutMk cId="1361196855" sldId="2147483664"/>
          </pc:sldLayoutMkLst>
        </pc:sldLayoutChg>
        <pc:sldLayoutChg chg="add">
          <pc:chgData name="Rhiannon Evans" userId="S::r.evans@londonsairambulance.org.uk::8baad577-6a4c-4d56-8cf3-2c86bf9cc3de" providerId="AD" clId="Web-{86C9C99F-10B1-2000-B881-606A586E38FF}" dt="2021-05-20T15:36:21.994" v="0"/>
          <pc:sldLayoutMkLst>
            <pc:docMk/>
            <pc:sldMasterMk cId="3268259187" sldId="2147483660"/>
            <pc:sldLayoutMk cId="3678582393" sldId="2147483665"/>
          </pc:sldLayoutMkLst>
        </pc:sldLayoutChg>
        <pc:sldLayoutChg chg="add">
          <pc:chgData name="Rhiannon Evans" userId="S::r.evans@londonsairambulance.org.uk::8baad577-6a4c-4d56-8cf3-2c86bf9cc3de" providerId="AD" clId="Web-{86C9C99F-10B1-2000-B881-606A586E38FF}" dt="2021-05-20T15:36:21.994" v="0"/>
          <pc:sldLayoutMkLst>
            <pc:docMk/>
            <pc:sldMasterMk cId="3268259187" sldId="2147483660"/>
            <pc:sldLayoutMk cId="1492711104" sldId="2147483666"/>
          </pc:sldLayoutMkLst>
        </pc:sldLayoutChg>
      </pc:sldMasterChg>
    </pc:docChg>
  </pc:docChgLst>
  <pc:docChgLst>
    <pc:chgData name="Rhiannon Evans" userId="S::r.evans@londonsairambulance.org.uk::8baad577-6a4c-4d56-8cf3-2c86bf9cc3de" providerId="AD" clId="Web-{CA6B0D6F-B334-8195-E296-4EC60C2B5BFC}"/>
    <pc:docChg chg="delSld modSld">
      <pc:chgData name="Rhiannon Evans" userId="S::r.evans@londonsairambulance.org.uk::8baad577-6a4c-4d56-8cf3-2c86bf9cc3de" providerId="AD" clId="Web-{CA6B0D6F-B334-8195-E296-4EC60C2B5BFC}" dt="2022-07-29T14:44:34.689" v="1"/>
      <pc:docMkLst>
        <pc:docMk/>
      </pc:docMkLst>
      <pc:sldChg chg="del">
        <pc:chgData name="Rhiannon Evans" userId="S::r.evans@londonsairambulance.org.uk::8baad577-6a4c-4d56-8cf3-2c86bf9cc3de" providerId="AD" clId="Web-{CA6B0D6F-B334-8195-E296-4EC60C2B5BFC}" dt="2022-07-29T14:44:34.689" v="1"/>
        <pc:sldMkLst>
          <pc:docMk/>
          <pc:sldMk cId="2296523792" sldId="263"/>
        </pc:sldMkLst>
      </pc:sldChg>
      <pc:sldChg chg="delSp">
        <pc:chgData name="Rhiannon Evans" userId="S::r.evans@londonsairambulance.org.uk::8baad577-6a4c-4d56-8cf3-2c86bf9cc3de" providerId="AD" clId="Web-{CA6B0D6F-B334-8195-E296-4EC60C2B5BFC}" dt="2022-07-29T14:44:15.407" v="0"/>
        <pc:sldMkLst>
          <pc:docMk/>
          <pc:sldMk cId="4115240459" sldId="266"/>
        </pc:sldMkLst>
        <pc:picChg chg="del">
          <ac:chgData name="Rhiannon Evans" userId="S::r.evans@londonsairambulance.org.uk::8baad577-6a4c-4d56-8cf3-2c86bf9cc3de" providerId="AD" clId="Web-{CA6B0D6F-B334-8195-E296-4EC60C2B5BFC}" dt="2022-07-29T14:44:15.407" v="0"/>
          <ac:picMkLst>
            <pc:docMk/>
            <pc:sldMk cId="4115240459" sldId="266"/>
            <ac:picMk id="9" creationId="{940AE4C6-EA57-244B-BE5A-DC6E890381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34B15-6D6E-4BD9-B5C3-C157463E94FF}" type="datetimeFigureOut">
              <a:rPr lang="en-GB" smtClean="0"/>
              <a:t>29/07/2022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19ED1-1157-4BB8-AB76-4766A61637F7}" type="slidenum">
              <a:rPr lang="en-GB" smtClean="0"/>
              <a:t>‹#›</a:t>
            </a:fld>
            <a:endParaRPr lang="en-GB"/>
          </a:p>
        </p:txBody>
      </p:sp>
    </p:spTree>
    <p:extLst>
      <p:ext uri="{BB962C8B-B14F-4D97-AF65-F5344CB8AC3E}">
        <p14:creationId xmlns:p14="http://schemas.microsoft.com/office/powerpoint/2010/main" val="280553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2828F-48B3-492C-A08C-034E1625D5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23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19ED1-1157-4BB8-AB76-4766A61637F7}" type="slidenum">
              <a:rPr lang="en-GB" smtClean="0"/>
              <a:t>3</a:t>
            </a:fld>
            <a:endParaRPr lang="en-GB"/>
          </a:p>
        </p:txBody>
      </p:sp>
    </p:spTree>
    <p:extLst>
      <p:ext uri="{BB962C8B-B14F-4D97-AF65-F5344CB8AC3E}">
        <p14:creationId xmlns:p14="http://schemas.microsoft.com/office/powerpoint/2010/main" val="2719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8D19ED1-1157-4BB8-AB76-4766A61637F7}" type="slidenum">
              <a:rPr lang="en-GB" smtClean="0"/>
              <a:t>4</a:t>
            </a:fld>
            <a:endParaRPr lang="en-GB"/>
          </a:p>
        </p:txBody>
      </p:sp>
    </p:spTree>
    <p:extLst>
      <p:ext uri="{BB962C8B-B14F-4D97-AF65-F5344CB8AC3E}">
        <p14:creationId xmlns:p14="http://schemas.microsoft.com/office/powerpoint/2010/main" val="318858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19ED1-1157-4BB8-AB76-4766A61637F7}" type="slidenum">
              <a:rPr lang="en-GB" smtClean="0"/>
              <a:t>5</a:t>
            </a:fld>
            <a:endParaRPr lang="en-GB"/>
          </a:p>
        </p:txBody>
      </p:sp>
    </p:spTree>
    <p:extLst>
      <p:ext uri="{BB962C8B-B14F-4D97-AF65-F5344CB8AC3E}">
        <p14:creationId xmlns:p14="http://schemas.microsoft.com/office/powerpoint/2010/main" val="30961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19ED1-1157-4BB8-AB76-4766A61637F7}" type="slidenum">
              <a:rPr lang="en-GB" smtClean="0"/>
              <a:t>6</a:t>
            </a:fld>
            <a:endParaRPr lang="en-GB"/>
          </a:p>
        </p:txBody>
      </p:sp>
    </p:spTree>
    <p:extLst>
      <p:ext uri="{BB962C8B-B14F-4D97-AF65-F5344CB8AC3E}">
        <p14:creationId xmlns:p14="http://schemas.microsoft.com/office/powerpoint/2010/main" val="417413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48D19ED1-1157-4BB8-AB76-4766A61637F7}" type="slidenum">
              <a:rPr lang="en-GB" smtClean="0"/>
              <a:t>7</a:t>
            </a:fld>
            <a:endParaRPr lang="en-GB"/>
          </a:p>
        </p:txBody>
      </p:sp>
    </p:spTree>
    <p:extLst>
      <p:ext uri="{BB962C8B-B14F-4D97-AF65-F5344CB8AC3E}">
        <p14:creationId xmlns:p14="http://schemas.microsoft.com/office/powerpoint/2010/main" val="3755704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D19ED1-1157-4BB8-AB76-4766A61637F7}" type="slidenum">
              <a:rPr lang="en-GB" smtClean="0"/>
              <a:t>8</a:t>
            </a:fld>
            <a:endParaRPr lang="en-GB"/>
          </a:p>
        </p:txBody>
      </p:sp>
    </p:spTree>
    <p:extLst>
      <p:ext uri="{BB962C8B-B14F-4D97-AF65-F5344CB8AC3E}">
        <p14:creationId xmlns:p14="http://schemas.microsoft.com/office/powerpoint/2010/main" val="1053446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pic>
        <p:nvPicPr>
          <p:cNvPr id="9" name="Picture 8">
            <a:extLst>
              <a:ext uri="{FF2B5EF4-FFF2-40B4-BE49-F238E27FC236}">
                <a16:creationId xmlns:a16="http://schemas.microsoft.com/office/drawing/2014/main" id="{072C4EAB-E7D7-4734-9667-1593C9B948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Tree>
    <p:extLst>
      <p:ext uri="{BB962C8B-B14F-4D97-AF65-F5344CB8AC3E}">
        <p14:creationId xmlns:p14="http://schemas.microsoft.com/office/powerpoint/2010/main" val="401080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24274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417814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pic>
        <p:nvPicPr>
          <p:cNvPr id="7" name="Picture 6">
            <a:extLst>
              <a:ext uri="{FF2B5EF4-FFF2-40B4-BE49-F238E27FC236}">
                <a16:creationId xmlns:a16="http://schemas.microsoft.com/office/drawing/2014/main" id="{0A8BBEB8-5123-4873-B4D6-AB9102AC0EFD}"/>
              </a:ext>
            </a:extLst>
          </p:cNvPr>
          <p:cNvPicPr>
            <a:picLocks noChangeAspect="1"/>
          </p:cNvPicPr>
          <p:nvPr userDrawn="1"/>
        </p:nvPicPr>
        <p:blipFill>
          <a:blip r:embed="rId2"/>
          <a:stretch>
            <a:fillRect/>
          </a:stretch>
        </p:blipFill>
        <p:spPr>
          <a:xfrm>
            <a:off x="0" y="-1"/>
            <a:ext cx="12192000" cy="6869419"/>
          </a:xfrm>
          <a:prstGeom prst="rect">
            <a:avLst/>
          </a:prstGeom>
        </p:spPr>
      </p:pic>
    </p:spTree>
    <p:extLst>
      <p:ext uri="{BB962C8B-B14F-4D97-AF65-F5344CB8AC3E}">
        <p14:creationId xmlns:p14="http://schemas.microsoft.com/office/powerpoint/2010/main" val="75320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553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979AB8-52D1-4217-BF9E-97BBCDE24506}"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6078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979AB8-52D1-4217-BF9E-97BBCDE24506}" type="datetimeFigureOut">
              <a:rPr lang="en-GB" smtClean="0"/>
              <a:t>29/07/2022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361196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979AB8-52D1-4217-BF9E-97BBCDE24506}"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367858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49271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06EB34-E411-42D6-B756-43BA9A0157B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pic>
        <p:nvPicPr>
          <p:cNvPr id="8" name="Picture 7">
            <a:extLst>
              <a:ext uri="{FF2B5EF4-FFF2-40B4-BE49-F238E27FC236}">
                <a16:creationId xmlns:a16="http://schemas.microsoft.com/office/drawing/2014/main" id="{65C7CAB4-C13A-4596-95CA-226D8F851E76}"/>
              </a:ext>
            </a:extLst>
          </p:cNvPr>
          <p:cNvPicPr>
            <a:picLocks noChangeAspect="1"/>
          </p:cNvPicPr>
          <p:nvPr userDrawn="1"/>
        </p:nvPicPr>
        <p:blipFill>
          <a:blip r:embed="rId2"/>
          <a:stretch>
            <a:fillRect/>
          </a:stretch>
        </p:blipFill>
        <p:spPr>
          <a:xfrm>
            <a:off x="-136636" y="-6183"/>
            <a:ext cx="12328635" cy="2091356"/>
          </a:xfrm>
          <a:prstGeom prst="rect">
            <a:avLst/>
          </a:prstGeom>
        </p:spPr>
      </p:pic>
    </p:spTree>
    <p:extLst>
      <p:ext uri="{BB962C8B-B14F-4D97-AF65-F5344CB8AC3E}">
        <p14:creationId xmlns:p14="http://schemas.microsoft.com/office/powerpoint/2010/main" val="77816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06EB34-E411-42D6-B756-43BA9A0157B2}"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131858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06EB34-E411-42D6-B756-43BA9A0157B2}"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128406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06EB34-E411-42D6-B756-43BA9A0157B2}" type="datetimeFigureOut">
              <a:rPr lang="en-GB" smtClean="0"/>
              <a:t>29/07/2022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184709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06EB34-E411-42D6-B756-43BA9A0157B2}" type="datetimeFigureOut">
              <a:rPr lang="en-GB" smtClean="0"/>
              <a:t>29/07/2022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303776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6EB34-E411-42D6-B756-43BA9A0157B2}" type="datetimeFigureOut">
              <a:rPr lang="en-GB" smtClean="0"/>
              <a:t>29/07/2022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393271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06EB34-E411-42D6-B756-43BA9A0157B2}"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285863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06EB34-E411-42D6-B756-43BA9A0157B2}"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940ED-61AA-4346-9A10-02AB83087D32}" type="slidenum">
              <a:rPr lang="en-GB" smtClean="0"/>
              <a:t>‹#›</a:t>
            </a:fld>
            <a:endParaRPr lang="en-GB"/>
          </a:p>
        </p:txBody>
      </p:sp>
    </p:spTree>
    <p:extLst>
      <p:ext uri="{BB962C8B-B14F-4D97-AF65-F5344CB8AC3E}">
        <p14:creationId xmlns:p14="http://schemas.microsoft.com/office/powerpoint/2010/main" val="9777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6EB34-E411-42D6-B756-43BA9A0157B2}" type="datetimeFigureOut">
              <a:rPr lang="en-GB" smtClean="0"/>
              <a:t>29/07/2022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940ED-61AA-4346-9A10-02AB83087D32}" type="slidenum">
              <a:rPr lang="en-GB" smtClean="0"/>
              <a:t>‹#›</a:t>
            </a:fld>
            <a:endParaRPr lang="en-GB"/>
          </a:p>
        </p:txBody>
      </p:sp>
    </p:spTree>
    <p:extLst>
      <p:ext uri="{BB962C8B-B14F-4D97-AF65-F5344CB8AC3E}">
        <p14:creationId xmlns:p14="http://schemas.microsoft.com/office/powerpoint/2010/main" val="3001810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79AB8-52D1-4217-BF9E-97BBCDE24506}" type="datetimeFigureOut">
              <a:rPr lang="en-GB" smtClean="0"/>
              <a:t>29/07/2022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73F71-498D-4DAB-AAFB-0FAF413AAB69}" type="slidenum">
              <a:rPr lang="en-GB" smtClean="0"/>
              <a:t>‹#›</a:t>
            </a:fld>
            <a:endParaRPr lang="en-GB"/>
          </a:p>
        </p:txBody>
      </p:sp>
      <p:pic>
        <p:nvPicPr>
          <p:cNvPr id="10" name="Picture 9">
            <a:extLst>
              <a:ext uri="{FF2B5EF4-FFF2-40B4-BE49-F238E27FC236}">
                <a16:creationId xmlns:a16="http://schemas.microsoft.com/office/drawing/2014/main" id="{8D2865E9-B9E6-4B98-9675-0CF617D76383}"/>
              </a:ext>
            </a:extLst>
          </p:cNvPr>
          <p:cNvPicPr>
            <a:picLocks noChangeAspect="1"/>
          </p:cNvPicPr>
          <p:nvPr userDrawn="1"/>
        </p:nvPicPr>
        <p:blipFill rotWithShape="1">
          <a:blip r:embed="rId8"/>
          <a:srcRect l="-1120" r="1" b="77212"/>
          <a:stretch/>
        </p:blipFill>
        <p:spPr>
          <a:xfrm>
            <a:off x="-136478" y="-1"/>
            <a:ext cx="12328478" cy="2088108"/>
          </a:xfrm>
          <a:prstGeom prst="rect">
            <a:avLst/>
          </a:prstGeom>
        </p:spPr>
      </p:pic>
    </p:spTree>
    <p:extLst>
      <p:ext uri="{BB962C8B-B14F-4D97-AF65-F5344CB8AC3E}">
        <p14:creationId xmlns:p14="http://schemas.microsoft.com/office/powerpoint/2010/main" val="326825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8SUaJxNxilo&amp;t=1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8087" y="4659711"/>
            <a:ext cx="9144000" cy="1655762"/>
          </a:xfrm>
        </p:spPr>
        <p:txBody>
          <a:bodyPr vert="horz" lIns="91440" tIns="45720" rIns="91440" bIns="45720" rtlCol="0" anchor="t">
            <a:normAutofit/>
          </a:bodyPr>
          <a:lstStyle/>
          <a:p>
            <a:r>
              <a:rPr lang="en-GB" sz="4400" b="1" dirty="0">
                <a:latin typeface="Arial" panose="020B0604020202020204" pitchFamily="34" charset="0"/>
                <a:cs typeface="Arial" panose="020B0604020202020204" pitchFamily="34" charset="0"/>
              </a:rPr>
              <a:t>London’s Air Ambulance Charity</a:t>
            </a:r>
          </a:p>
          <a:p>
            <a:r>
              <a:rPr lang="en-US" sz="3600" b="1" dirty="0">
                <a:cs typeface="Calibri"/>
              </a:rPr>
              <a:t>Module 3: Financing</a:t>
            </a:r>
          </a:p>
        </p:txBody>
      </p:sp>
    </p:spTree>
    <p:extLst>
      <p:ext uri="{BB962C8B-B14F-4D97-AF65-F5344CB8AC3E}">
        <p14:creationId xmlns:p14="http://schemas.microsoft.com/office/powerpoint/2010/main" val="4115240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42047" y="2172581"/>
            <a:ext cx="10515600" cy="670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In this module, you will learn:</a:t>
            </a:r>
          </a:p>
        </p:txBody>
      </p:sp>
      <p:sp>
        <p:nvSpPr>
          <p:cNvPr id="5" name="Content Placeholder 2"/>
          <p:cNvSpPr>
            <a:spLocks noGrp="1"/>
          </p:cNvSpPr>
          <p:nvPr/>
        </p:nvSpPr>
        <p:spPr>
          <a:xfrm>
            <a:off x="242047" y="2842879"/>
            <a:ext cx="11707905" cy="329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London’s Air Ambulance is funded.</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to use percentages to work out real-life number problems.</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How to calculate the amount of fuel used in an average London’s Air Ambulance mission.</a:t>
            </a:r>
          </a:p>
          <a:p>
            <a:pPr>
              <a:lnSpc>
                <a:spcPct val="170000"/>
              </a:lnSpc>
              <a:buClr>
                <a:srgbClr val="CC0000"/>
              </a:buCl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79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270933" y="1972520"/>
            <a:ext cx="9395011"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Introduction</a:t>
            </a: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075" y="2888557"/>
            <a:ext cx="3327852" cy="3327852"/>
          </a:xfrm>
          <a:prstGeom prst="rect">
            <a:avLst/>
          </a:prstGeom>
          <a:ln w="57150">
            <a:solidFill>
              <a:schemeClr val="bg1"/>
            </a:solidFill>
          </a:ln>
          <a:effectLst>
            <a:outerShdw blurRad="50800" dist="38100" dir="2700000" algn="tl" rotWithShape="0">
              <a:prstClr val="black">
                <a:alpha val="40000"/>
              </a:prstClr>
            </a:outerShdw>
            <a:softEdge rad="12700"/>
          </a:effectLst>
        </p:spPr>
      </p:pic>
      <p:sp>
        <p:nvSpPr>
          <p:cNvPr id="8" name="Rounded Rectangular Callout 7"/>
          <p:cNvSpPr/>
          <p:nvPr/>
        </p:nvSpPr>
        <p:spPr>
          <a:xfrm>
            <a:off x="3569927" y="2888557"/>
            <a:ext cx="8351140" cy="3359146"/>
          </a:xfrm>
          <a:prstGeom prst="wedgeRoundRectCallout">
            <a:avLst>
              <a:gd name="adj1" fmla="val -66965"/>
              <a:gd name="adj2" fmla="val 17843"/>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000" dirty="0">
                <a:solidFill>
                  <a:schemeClr val="tx1"/>
                </a:solidFill>
                <a:latin typeface="Arial" panose="020B0604020202020204" pitchFamily="34" charset="0"/>
                <a:cs typeface="Arial" panose="020B0604020202020204" pitchFamily="34" charset="0"/>
              </a:rPr>
              <a:t>London’s Air Ambulance is a charity, relying heavily on donations. In 2015/2016, we increased our income by 12.4%, and after a successful fundraising campaign we managed to buy a second helicopter, which was operational in January 2016, and allowed us to fly extended hours. We receive some funding from the Government, but mostly rely on people and businesses donating and raising funds for us. When someone simply donates to us, organises a cake sale or runs a marathon for us, it helps us save lives in London.  </a:t>
            </a:r>
          </a:p>
          <a:p>
            <a:pPr algn="r"/>
            <a:r>
              <a:rPr lang="en-GB" sz="2000" b="1" i="1" dirty="0">
                <a:solidFill>
                  <a:schemeClr val="tx1"/>
                </a:solidFill>
                <a:latin typeface="Arial" panose="020B0604020202020204" pitchFamily="34" charset="0"/>
                <a:cs typeface="Arial" panose="020B0604020202020204" pitchFamily="34" charset="0"/>
              </a:rPr>
              <a:t>Jonathan Jenkins, CEO</a:t>
            </a:r>
          </a:p>
        </p:txBody>
      </p:sp>
    </p:spTree>
    <p:extLst>
      <p:ext uri="{BB962C8B-B14F-4D97-AF65-F5344CB8AC3E}">
        <p14:creationId xmlns:p14="http://schemas.microsoft.com/office/powerpoint/2010/main" val="234810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6324784" y="1899700"/>
            <a:ext cx="9395011"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Analysing Income</a:t>
            </a:r>
          </a:p>
        </p:txBody>
      </p:sp>
      <p:sp>
        <p:nvSpPr>
          <p:cNvPr id="6" name="TextBox 5"/>
          <p:cNvSpPr txBox="1"/>
          <p:nvPr/>
        </p:nvSpPr>
        <p:spPr>
          <a:xfrm>
            <a:off x="6280361" y="2419389"/>
            <a:ext cx="5742432" cy="3785652"/>
          </a:xfrm>
          <a:prstGeom prst="rect">
            <a:avLst/>
          </a:prstGeom>
          <a:noFill/>
        </p:spPr>
        <p:txBody>
          <a:bodyPr wrap="square" lIns="91440" tIns="45720" rIns="91440" bIns="45720" rtlCol="0" anchor="t">
            <a:spAutoFit/>
          </a:bodyPr>
          <a:lstStyle/>
          <a:p>
            <a:pPr>
              <a:spcBef>
                <a:spcPts val="600"/>
              </a:spcBef>
              <a:spcAft>
                <a:spcPts val="600"/>
              </a:spcAft>
            </a:pPr>
            <a:r>
              <a:rPr lang="en-GB" sz="2000" dirty="0">
                <a:latin typeface="Arial"/>
                <a:cs typeface="Arial"/>
              </a:rPr>
              <a:t>This is a breakdown of London’s Air Ambulance Charity’s income between 2019-2020.</a:t>
            </a:r>
          </a:p>
          <a:p>
            <a:pPr marL="457200" indent="-457200">
              <a:spcBef>
                <a:spcPts val="600"/>
              </a:spcBef>
              <a:spcAft>
                <a:spcPts val="600"/>
              </a:spcAft>
              <a:buAutoNum type="alphaLcParenR"/>
            </a:pPr>
            <a:r>
              <a:rPr lang="en-GB" sz="2000" dirty="0">
                <a:latin typeface="Arial" panose="020B0604020202020204" pitchFamily="34" charset="0"/>
                <a:cs typeface="Arial" panose="020B0604020202020204" pitchFamily="34" charset="0"/>
              </a:rPr>
              <a:t>From which funding stream does London’s Air Ambulance get </a:t>
            </a:r>
            <a:r>
              <a:rPr lang="en-GB" sz="2000" b="1" dirty="0">
                <a:latin typeface="Arial" panose="020B0604020202020204" pitchFamily="34" charset="0"/>
                <a:cs typeface="Arial" panose="020B0604020202020204" pitchFamily="34" charset="0"/>
              </a:rPr>
              <a:t>most</a:t>
            </a:r>
            <a:r>
              <a:rPr lang="en-GB" sz="2000" dirty="0">
                <a:latin typeface="Arial" panose="020B0604020202020204" pitchFamily="34" charset="0"/>
                <a:cs typeface="Arial" panose="020B0604020202020204" pitchFamily="34" charset="0"/>
              </a:rPr>
              <a:t> of its income?</a:t>
            </a:r>
          </a:p>
          <a:p>
            <a:pPr marL="457200" indent="-457200">
              <a:spcBef>
                <a:spcPts val="600"/>
              </a:spcBef>
              <a:spcAft>
                <a:spcPts val="600"/>
              </a:spcAft>
              <a:buAutoNum type="alphaLcParenR"/>
            </a:pPr>
            <a:r>
              <a:rPr lang="en-GB" sz="2000" dirty="0">
                <a:latin typeface="Arial" panose="020B0604020202020204" pitchFamily="34" charset="0"/>
                <a:cs typeface="Arial" panose="020B0604020202020204" pitchFamily="34" charset="0"/>
              </a:rPr>
              <a:t>From which funding stream does London’s Air Ambulance get the </a:t>
            </a:r>
            <a:r>
              <a:rPr lang="en-GB" sz="2000" b="1" dirty="0">
                <a:latin typeface="Arial" panose="020B0604020202020204" pitchFamily="34" charset="0"/>
                <a:cs typeface="Arial" panose="020B0604020202020204" pitchFamily="34" charset="0"/>
              </a:rPr>
              <a:t>least </a:t>
            </a:r>
            <a:r>
              <a:rPr lang="en-GB" sz="2000" dirty="0">
                <a:latin typeface="Arial" panose="020B0604020202020204" pitchFamily="34" charset="0"/>
                <a:cs typeface="Arial" panose="020B0604020202020204" pitchFamily="34" charset="0"/>
              </a:rPr>
              <a:t>income?</a:t>
            </a:r>
          </a:p>
          <a:p>
            <a:pPr marL="457200" indent="-457200">
              <a:spcBef>
                <a:spcPts val="600"/>
              </a:spcBef>
              <a:spcAft>
                <a:spcPts val="600"/>
              </a:spcAft>
              <a:buAutoNum type="alphaLcParenR"/>
            </a:pPr>
            <a:r>
              <a:rPr lang="en-GB" sz="2000" dirty="0">
                <a:latin typeface="Arial" panose="020B0604020202020204" pitchFamily="34" charset="0"/>
                <a:cs typeface="Arial" panose="020B0604020202020204" pitchFamily="34" charset="0"/>
              </a:rPr>
              <a:t>What percentage of its income come from events?</a:t>
            </a:r>
          </a:p>
          <a:p>
            <a:pPr marL="457200" indent="-457200">
              <a:spcBef>
                <a:spcPts val="600"/>
              </a:spcBef>
              <a:spcAft>
                <a:spcPts val="600"/>
              </a:spcAft>
              <a:buAutoNum type="alphaLcParenR"/>
            </a:pPr>
            <a:r>
              <a:rPr lang="en-GB" sz="2000" dirty="0">
                <a:latin typeface="Arial" panose="020B0604020202020204" pitchFamily="34" charset="0"/>
                <a:cs typeface="Arial" panose="020B0604020202020204" pitchFamily="34" charset="0"/>
              </a:rPr>
              <a:t>Can you think of an event that could raise money for London’s Air Ambulance?</a:t>
            </a:r>
          </a:p>
        </p:txBody>
      </p:sp>
      <p:pic>
        <p:nvPicPr>
          <p:cNvPr id="2" name="Picture 4" descr="Chart&#10;&#10;Description automatically generated">
            <a:extLst>
              <a:ext uri="{FF2B5EF4-FFF2-40B4-BE49-F238E27FC236}">
                <a16:creationId xmlns:a16="http://schemas.microsoft.com/office/drawing/2014/main" id="{D27E3113-1D88-4E78-BD52-FA3527341187}"/>
              </a:ext>
            </a:extLst>
          </p:cNvPr>
          <p:cNvPicPr>
            <a:picLocks noChangeAspect="1"/>
          </p:cNvPicPr>
          <p:nvPr/>
        </p:nvPicPr>
        <p:blipFill>
          <a:blip r:embed="rId3"/>
          <a:stretch>
            <a:fillRect/>
          </a:stretch>
        </p:blipFill>
        <p:spPr>
          <a:xfrm>
            <a:off x="3491" y="1786865"/>
            <a:ext cx="4204568" cy="5068251"/>
          </a:xfrm>
          <a:prstGeom prst="rect">
            <a:avLst/>
          </a:prstGeom>
        </p:spPr>
      </p:pic>
    </p:spTree>
    <p:extLst>
      <p:ext uri="{BB962C8B-B14F-4D97-AF65-F5344CB8AC3E}">
        <p14:creationId xmlns:p14="http://schemas.microsoft.com/office/powerpoint/2010/main" val="364746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322729" y="1970855"/>
            <a:ext cx="9395011"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Task: Raising Funds</a:t>
            </a:r>
          </a:p>
        </p:txBody>
      </p:sp>
      <p:sp>
        <p:nvSpPr>
          <p:cNvPr id="7" name="TextBox 6"/>
          <p:cNvSpPr txBox="1"/>
          <p:nvPr/>
        </p:nvSpPr>
        <p:spPr>
          <a:xfrm>
            <a:off x="322729" y="2622730"/>
            <a:ext cx="5291687" cy="3631763"/>
          </a:xfrm>
          <a:prstGeom prst="rect">
            <a:avLst/>
          </a:prstGeom>
          <a:noFill/>
        </p:spPr>
        <p:txBody>
          <a:bodyPr wrap="square" rtlCol="0">
            <a:spAutoFit/>
          </a:bodyPr>
          <a:lstStyle/>
          <a:p>
            <a:pPr>
              <a:spcBef>
                <a:spcPts val="600"/>
              </a:spcBef>
              <a:spcAft>
                <a:spcPts val="600"/>
              </a:spcAft>
            </a:pPr>
            <a:r>
              <a:rPr lang="en-GB" sz="2000" dirty="0">
                <a:latin typeface="Arial" panose="020B0604020202020204" pitchFamily="34" charset="0"/>
                <a:cs typeface="Arial" panose="020B0604020202020204" pitchFamily="34" charset="0"/>
              </a:rPr>
              <a:t>London’s Air Ambulance relies heavily on individual donations and other income streams, including support from businesses and schools. You might be raising money at your school!</a:t>
            </a:r>
          </a:p>
          <a:p>
            <a:pPr>
              <a:spcBef>
                <a:spcPts val="600"/>
              </a:spcBef>
              <a:spcAft>
                <a:spcPts val="600"/>
              </a:spcAft>
            </a:pPr>
            <a:r>
              <a:rPr lang="en-GB" sz="2000" dirty="0">
                <a:latin typeface="Arial" panose="020B0604020202020204" pitchFamily="34" charset="0"/>
                <a:cs typeface="Arial" panose="020B0604020202020204" pitchFamily="34" charset="0"/>
              </a:rPr>
              <a:t>In your groups, you have 5 minutes to come up with as many fundraising ideas as you can.</a:t>
            </a:r>
          </a:p>
          <a:p>
            <a:pPr>
              <a:spcBef>
                <a:spcPts val="600"/>
              </a:spcBef>
              <a:spcAft>
                <a:spcPts val="600"/>
              </a:spcAft>
            </a:pPr>
            <a:r>
              <a:rPr lang="en-GB" sz="2000" dirty="0">
                <a:latin typeface="Arial" panose="020B0604020202020204" pitchFamily="34" charset="0"/>
                <a:cs typeface="Arial" panose="020B0604020202020204" pitchFamily="34" charset="0"/>
              </a:rPr>
              <a:t>You can present your ideas as a mind map.</a:t>
            </a:r>
          </a:p>
          <a:p>
            <a:pPr>
              <a:spcBef>
                <a:spcPts val="600"/>
              </a:spcBef>
              <a:spcAft>
                <a:spcPts val="600"/>
              </a:spcAft>
            </a:pPr>
            <a:endParaRPr lang="en-GB"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687" y="1970855"/>
            <a:ext cx="5815584" cy="44780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7811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5723716" y="1901566"/>
            <a:ext cx="11904232"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Calculating Income	</a:t>
            </a:r>
          </a:p>
        </p:txBody>
      </p:sp>
      <p:sp>
        <p:nvSpPr>
          <p:cNvPr id="9" name="TextBox 8"/>
          <p:cNvSpPr txBox="1"/>
          <p:nvPr/>
        </p:nvSpPr>
        <p:spPr>
          <a:xfrm>
            <a:off x="5724296" y="2304835"/>
            <a:ext cx="6467704" cy="4339650"/>
          </a:xfrm>
          <a:prstGeom prst="rect">
            <a:avLst/>
          </a:prstGeom>
          <a:noFill/>
        </p:spPr>
        <p:txBody>
          <a:bodyPr wrap="square" lIns="91440" tIns="45720" rIns="91440" bIns="45720" rtlCol="0" anchor="t">
            <a:spAutoFit/>
          </a:bodyPr>
          <a:lstStyle/>
          <a:p>
            <a:pPr>
              <a:spcBef>
                <a:spcPts val="600"/>
              </a:spcBef>
              <a:spcAft>
                <a:spcPts val="600"/>
              </a:spcAft>
            </a:pPr>
            <a:r>
              <a:rPr lang="en-GB" sz="2400" dirty="0">
                <a:latin typeface="Arial"/>
                <a:cs typeface="Arial"/>
              </a:rPr>
              <a:t>We can use a calculation to work out the income for each sector in pounds (£).</a:t>
            </a:r>
          </a:p>
          <a:p>
            <a:pPr>
              <a:spcBef>
                <a:spcPts val="600"/>
              </a:spcBef>
              <a:spcAft>
                <a:spcPts val="600"/>
              </a:spcAft>
            </a:pPr>
            <a:r>
              <a:rPr lang="en-GB" sz="2400" dirty="0">
                <a:latin typeface="Arial"/>
                <a:cs typeface="Arial"/>
              </a:rPr>
              <a:t>Total income was £13 million in 2019-2020.</a:t>
            </a:r>
            <a:endParaRPr lang="en-GB" sz="2400" dirty="0">
              <a:latin typeface="Arial" panose="020B0604020202020204" pitchFamily="34" charset="0"/>
              <a:cs typeface="Arial" panose="020B0604020202020204" pitchFamily="34" charset="0"/>
            </a:endParaRPr>
          </a:p>
          <a:p>
            <a:pPr>
              <a:spcBef>
                <a:spcPts val="600"/>
              </a:spcBef>
              <a:spcAft>
                <a:spcPts val="600"/>
              </a:spcAft>
            </a:pPr>
            <a:r>
              <a:rPr lang="en-GB" sz="2400" dirty="0">
                <a:latin typeface="Arial"/>
                <a:cs typeface="Arial"/>
              </a:rPr>
              <a:t>Corporate Giving makes up 5% of the total income.</a:t>
            </a:r>
          </a:p>
          <a:p>
            <a:pPr>
              <a:spcBef>
                <a:spcPts val="600"/>
              </a:spcBef>
              <a:spcAft>
                <a:spcPts val="600"/>
              </a:spcAft>
            </a:pPr>
            <a:r>
              <a:rPr lang="en-GB" sz="2400" dirty="0">
                <a:latin typeface="Arial"/>
                <a:cs typeface="Arial"/>
              </a:rPr>
              <a:t>(13,000,000      100) x 5  = 650,000</a:t>
            </a:r>
            <a:endParaRPr lang="en-GB" sz="2400" dirty="0">
              <a:latin typeface="Arial" panose="020B0604020202020204" pitchFamily="34" charset="0"/>
              <a:cs typeface="Arial" panose="020B0604020202020204" pitchFamily="34" charset="0"/>
            </a:endParaRPr>
          </a:p>
          <a:p>
            <a:pPr>
              <a:spcBef>
                <a:spcPts val="600"/>
              </a:spcBef>
              <a:spcAft>
                <a:spcPts val="600"/>
              </a:spcAft>
            </a:pPr>
            <a:r>
              <a:rPr lang="en-GB" sz="2400" dirty="0">
                <a:latin typeface="Arial"/>
                <a:cs typeface="Arial"/>
              </a:rPr>
              <a:t>                                        = £650,000</a:t>
            </a:r>
            <a:endParaRPr lang="en-GB" sz="2400" dirty="0">
              <a:latin typeface="Arial" panose="020B0604020202020204" pitchFamily="34" charset="0"/>
              <a:cs typeface="Arial" panose="020B0604020202020204" pitchFamily="34" charset="0"/>
            </a:endParaRPr>
          </a:p>
          <a:p>
            <a:pPr>
              <a:spcBef>
                <a:spcPts val="600"/>
              </a:spcBef>
              <a:spcAft>
                <a:spcPts val="600"/>
              </a:spcAft>
            </a:pPr>
            <a:endParaRPr lang="en-GB" sz="2400" dirty="0">
              <a:latin typeface="Arial" panose="020B0604020202020204" pitchFamily="34" charset="0"/>
              <a:cs typeface="Arial" panose="020B0604020202020204" pitchFamily="34" charset="0"/>
            </a:endParaRPr>
          </a:p>
          <a:p>
            <a:pPr>
              <a:spcBef>
                <a:spcPts val="600"/>
              </a:spcBef>
              <a:spcAft>
                <a:spcPts val="600"/>
              </a:spcAft>
            </a:pPr>
            <a:r>
              <a:rPr lang="en-GB" sz="2400" dirty="0">
                <a:latin typeface="Arial"/>
                <a:cs typeface="Arial"/>
              </a:rPr>
              <a:t>How much is 1%?</a:t>
            </a:r>
          </a:p>
        </p:txBody>
      </p:sp>
      <p:pic>
        <p:nvPicPr>
          <p:cNvPr id="2" name="Picture 1"/>
          <p:cNvPicPr>
            <a:picLocks noChangeAspect="1"/>
          </p:cNvPicPr>
          <p:nvPr/>
        </p:nvPicPr>
        <p:blipFill>
          <a:blip r:embed="rId3"/>
          <a:stretch>
            <a:fillRect/>
          </a:stretch>
        </p:blipFill>
        <p:spPr>
          <a:xfrm>
            <a:off x="7561840" y="4638734"/>
            <a:ext cx="291084" cy="241222"/>
          </a:xfrm>
          <a:prstGeom prst="rect">
            <a:avLst/>
          </a:prstGeom>
        </p:spPr>
      </p:pic>
      <p:pic>
        <p:nvPicPr>
          <p:cNvPr id="3" name="Picture 4" descr="Chart&#10;&#10;Description automatically generated">
            <a:extLst>
              <a:ext uri="{FF2B5EF4-FFF2-40B4-BE49-F238E27FC236}">
                <a16:creationId xmlns:a16="http://schemas.microsoft.com/office/drawing/2014/main" id="{72AAD95A-2C6A-46EF-89D7-6452560AD062}"/>
              </a:ext>
            </a:extLst>
          </p:cNvPr>
          <p:cNvPicPr>
            <a:picLocks noChangeAspect="1"/>
          </p:cNvPicPr>
          <p:nvPr/>
        </p:nvPicPr>
        <p:blipFill>
          <a:blip r:embed="rId4"/>
          <a:stretch>
            <a:fillRect/>
          </a:stretch>
        </p:blipFill>
        <p:spPr>
          <a:xfrm>
            <a:off x="-2381" y="1824541"/>
            <a:ext cx="4171949" cy="5030575"/>
          </a:xfrm>
          <a:prstGeom prst="rect">
            <a:avLst/>
          </a:prstGeom>
        </p:spPr>
      </p:pic>
    </p:spTree>
    <p:extLst>
      <p:ext uri="{BB962C8B-B14F-4D97-AF65-F5344CB8AC3E}">
        <p14:creationId xmlns:p14="http://schemas.microsoft.com/office/powerpoint/2010/main" val="339648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287768" y="2067061"/>
            <a:ext cx="11904232"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Outgoings	</a:t>
            </a:r>
          </a:p>
        </p:txBody>
      </p:sp>
      <p:sp>
        <p:nvSpPr>
          <p:cNvPr id="6" name="TextBox 5"/>
          <p:cNvSpPr txBox="1"/>
          <p:nvPr/>
        </p:nvSpPr>
        <p:spPr>
          <a:xfrm>
            <a:off x="303069" y="2736167"/>
            <a:ext cx="5291687" cy="3631763"/>
          </a:xfrm>
          <a:prstGeom prst="rect">
            <a:avLst/>
          </a:prstGeom>
          <a:noFill/>
        </p:spPr>
        <p:txBody>
          <a:bodyPr wrap="square" rtlCol="0">
            <a:spAutoFit/>
          </a:bodyPr>
          <a:lstStyle/>
          <a:p>
            <a:pPr>
              <a:spcBef>
                <a:spcPts val="600"/>
              </a:spcBef>
              <a:spcAft>
                <a:spcPts val="600"/>
              </a:spcAft>
            </a:pPr>
            <a:r>
              <a:rPr lang="en-GB" sz="2000" dirty="0">
                <a:latin typeface="Arial" panose="020B0604020202020204" pitchFamily="34" charset="0"/>
                <a:cs typeface="Arial" panose="020B0604020202020204" pitchFamily="34" charset="0"/>
              </a:rPr>
              <a:t>One of the many costs involved is fuelling the helicopters.  No fuel is kept on site at the Helipad for safety reasons, however London’s Air Ambulance can refuel at various locations across the capital.</a:t>
            </a:r>
          </a:p>
          <a:p>
            <a:pPr>
              <a:spcBef>
                <a:spcPts val="600"/>
              </a:spcBef>
              <a:spcAft>
                <a:spcPts val="600"/>
              </a:spcAft>
            </a:pPr>
            <a:endParaRPr lang="en-GB" sz="2000" dirty="0">
              <a:latin typeface="Arial" panose="020B0604020202020204" pitchFamily="34" charset="0"/>
              <a:cs typeface="Arial" panose="020B0604020202020204" pitchFamily="34" charset="0"/>
            </a:endParaRPr>
          </a:p>
          <a:p>
            <a:pPr>
              <a:spcBef>
                <a:spcPts val="600"/>
              </a:spcBef>
              <a:spcAft>
                <a:spcPts val="600"/>
              </a:spcAft>
            </a:pPr>
            <a:r>
              <a:rPr lang="en-GB" sz="2000" b="1" dirty="0">
                <a:latin typeface="Arial" panose="020B0604020202020204" pitchFamily="34" charset="0"/>
                <a:cs typeface="Arial" panose="020B0604020202020204" pitchFamily="34" charset="0"/>
              </a:rPr>
              <a:t>Question:</a:t>
            </a:r>
          </a:p>
          <a:p>
            <a:pPr>
              <a:spcBef>
                <a:spcPts val="600"/>
              </a:spcBef>
              <a:spcAft>
                <a:spcPts val="600"/>
              </a:spcAft>
            </a:pPr>
            <a:r>
              <a:rPr lang="en-GB" sz="2000" b="1" dirty="0">
                <a:latin typeface="Arial" panose="020B0604020202020204" pitchFamily="34" charset="0"/>
                <a:cs typeface="Arial" panose="020B0604020202020204" pitchFamily="34" charset="0"/>
              </a:rPr>
              <a:t>If 1 litre of fuel is used up every 10 seconds, how much fuel is needed for a journey of 7 minutes?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3940" y="2417121"/>
            <a:ext cx="5986956" cy="3991304"/>
          </a:xfrm>
          <a:prstGeom prst="rect">
            <a:avLst/>
          </a:prstGeom>
          <a:scene3d>
            <a:camera prst="orthographicFront"/>
            <a:lightRig rig="threePt" dir="t"/>
          </a:scene3d>
          <a:sp3d>
            <a:bevelT/>
          </a:sp3d>
        </p:spPr>
      </p:pic>
    </p:spTree>
    <p:extLst>
      <p:ext uri="{BB962C8B-B14F-4D97-AF65-F5344CB8AC3E}">
        <p14:creationId xmlns:p14="http://schemas.microsoft.com/office/powerpoint/2010/main" val="148854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a:xfrm>
            <a:off x="311654" y="2005729"/>
            <a:ext cx="11904232" cy="103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Task	</a:t>
            </a:r>
          </a:p>
        </p:txBody>
      </p:sp>
      <p:sp>
        <p:nvSpPr>
          <p:cNvPr id="5" name="TextBox 4"/>
          <p:cNvSpPr txBox="1"/>
          <p:nvPr/>
        </p:nvSpPr>
        <p:spPr>
          <a:xfrm>
            <a:off x="311654" y="2544641"/>
            <a:ext cx="11568691" cy="861774"/>
          </a:xfrm>
          <a:prstGeom prst="rect">
            <a:avLst/>
          </a:prstGeom>
          <a:noFill/>
        </p:spPr>
        <p:txBody>
          <a:bodyPr wrap="square" rtlCol="0">
            <a:spAutoFit/>
          </a:bodyPr>
          <a:lstStyle/>
          <a:p>
            <a:pPr>
              <a:spcBef>
                <a:spcPts val="600"/>
              </a:spcBef>
              <a:spcAft>
                <a:spcPts val="600"/>
              </a:spcAft>
            </a:pPr>
            <a:r>
              <a:rPr lang="en-GB" sz="2000" dirty="0">
                <a:latin typeface="Arial" panose="020B0604020202020204" pitchFamily="34" charset="0"/>
                <a:cs typeface="Arial" panose="020B0604020202020204" pitchFamily="34" charset="0"/>
              </a:rPr>
              <a:t>Use the worksheet to analyse the income and costs involved in operating London’s Air Ambulance.</a:t>
            </a:r>
          </a:p>
          <a:p>
            <a:pPr>
              <a:spcBef>
                <a:spcPts val="600"/>
              </a:spcBef>
              <a:spcAft>
                <a:spcPts val="600"/>
              </a:spcAft>
            </a:pPr>
            <a:endParaRPr lang="en-GB"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374" y="3425638"/>
            <a:ext cx="2765897" cy="2765897"/>
          </a:xfrm>
          <a:prstGeom prst="rect">
            <a:avLst/>
          </a:prstGeom>
          <a:ln w="57150">
            <a:solidFill>
              <a:schemeClr val="bg1"/>
            </a:solidFill>
          </a:ln>
          <a:effectLst>
            <a:outerShdw blurRad="50800" dist="38100" dir="5400000" algn="t" rotWithShape="0">
              <a:prstClr val="black">
                <a:alpha val="40000"/>
              </a:prstClr>
            </a:outerShdw>
            <a:softEdge rad="12700"/>
          </a:effectLst>
        </p:spPr>
      </p:pic>
      <p:sp>
        <p:nvSpPr>
          <p:cNvPr id="8" name="Rounded Rectangular Callout 7"/>
          <p:cNvSpPr/>
          <p:nvPr/>
        </p:nvSpPr>
        <p:spPr>
          <a:xfrm>
            <a:off x="7636150" y="3350315"/>
            <a:ext cx="4355695" cy="2560320"/>
          </a:xfrm>
          <a:prstGeom prst="wedgeRoundRectCallout">
            <a:avLst>
              <a:gd name="adj1" fmla="val -76432"/>
              <a:gd name="adj2" fmla="val 16047"/>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dirty="0">
                <a:solidFill>
                  <a:schemeClr val="tx1"/>
                </a:solidFill>
                <a:latin typeface="Arial" panose="020B0604020202020204" pitchFamily="34" charset="0"/>
                <a:cs typeface="Arial" panose="020B0604020202020204" pitchFamily="34" charset="0"/>
              </a:rPr>
              <a:t>You don’t have to be a doctor or paramedic to help London’s Air Ambulance. There are many ways to support us. Why not host a fundraising event at your school, or run a London’s Air Ambulance Week?</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730" y="3208471"/>
            <a:ext cx="2439677" cy="3450327"/>
          </a:xfrm>
          <a:prstGeom prst="rect">
            <a:avLst/>
          </a:prstGeom>
          <a:scene3d>
            <a:camera prst="orthographicFront"/>
            <a:lightRig rig="threePt" dir="t"/>
          </a:scene3d>
          <a:sp3d>
            <a:bevelT/>
          </a:sp3d>
        </p:spPr>
      </p:pic>
    </p:spTree>
    <p:extLst>
      <p:ext uri="{BB962C8B-B14F-4D97-AF65-F5344CB8AC3E}">
        <p14:creationId xmlns:p14="http://schemas.microsoft.com/office/powerpoint/2010/main" val="632068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d562b0-5640-4ff2-b088-e981a1f6769e">
      <Terms xmlns="http://schemas.microsoft.com/office/infopath/2007/PartnerControls"/>
    </lcf76f155ced4ddcb4097134ff3c332f>
    <TaxCatchAll xmlns="90dbec51-9a3d-4503-8a33-4975a52d53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AD5BEE8DE9A84A94D6DACCEBE47FD4" ma:contentTypeVersion="17" ma:contentTypeDescription="Create a new document." ma:contentTypeScope="" ma:versionID="843bae76923d61b697c3328a776ff1a3">
  <xsd:schema xmlns:xsd="http://www.w3.org/2001/XMLSchema" xmlns:xs="http://www.w3.org/2001/XMLSchema" xmlns:p="http://schemas.microsoft.com/office/2006/metadata/properties" xmlns:ns2="94d562b0-5640-4ff2-b088-e981a1f6769e" xmlns:ns3="90dbec51-9a3d-4503-8a33-4975a52d531c" targetNamespace="http://schemas.microsoft.com/office/2006/metadata/properties" ma:root="true" ma:fieldsID="d3efe47292bdaeab434763f32a332e91" ns2:_="" ns3:_="">
    <xsd:import namespace="94d562b0-5640-4ff2-b088-e981a1f6769e"/>
    <xsd:import namespace="90dbec51-9a3d-4503-8a33-4975a52d53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562b0-5640-4ff2-b088-e981a1f676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7202f-b60d-4e2e-9b37-a0cc725d9b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0dbec51-9a3d-4503-8a33-4975a52d53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187b0a3-5bac-4deb-a49e-931120f2e912}" ma:internalName="TaxCatchAll" ma:showField="CatchAllData" ma:web="90dbec51-9a3d-4503-8a33-4975a52d53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39CA77-FA0D-455B-A9CF-A0B1ED45F328}">
  <ds:schemaRefs>
    <ds:schemaRef ds:uri="http://schemas.microsoft.com/office/2006/metadata/properties"/>
    <ds:schemaRef ds:uri="http://schemas.microsoft.com/office/infopath/2007/PartnerControls"/>
    <ds:schemaRef ds:uri="94d562b0-5640-4ff2-b088-e981a1f6769e"/>
    <ds:schemaRef ds:uri="90dbec51-9a3d-4503-8a33-4975a52d531c"/>
  </ds:schemaRefs>
</ds:datastoreItem>
</file>

<file path=customXml/itemProps2.xml><?xml version="1.0" encoding="utf-8"?>
<ds:datastoreItem xmlns:ds="http://schemas.openxmlformats.org/officeDocument/2006/customXml" ds:itemID="{C89E61C5-BFBC-4006-BDF4-7D1C530A87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d562b0-5640-4ff2-b088-e981a1f6769e"/>
    <ds:schemaRef ds:uri="90dbec51-9a3d-4503-8a33-4975a52d5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3CAEAF-B816-419D-93C4-C47839F755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TotalTime>
  <Words>468</Words>
  <Application>Microsoft Office PowerPoint</Application>
  <PresentationFormat>Widescreen</PresentationFormat>
  <Paragraphs>47</Paragraphs>
  <Slides>8</Slides>
  <Notes>7</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Racheal Fudge</dc:creator>
  <cp:lastModifiedBy>Rhiannon Evans</cp:lastModifiedBy>
  <cp:revision>61</cp:revision>
  <dcterms:created xsi:type="dcterms:W3CDTF">2018-02-25T15:04:23Z</dcterms:created>
  <dcterms:modified xsi:type="dcterms:W3CDTF">2022-07-29T14:44:35Z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0x01010092AD5BEE8DE9A84A94D6DACCEBE47FD4</vt:lpwstr>
  </property>
  <property fmtid="{D5CDD505-2E9C-101B-9397-08002B2CF9AE}" pid="3" name="MediaServiceImageTags">
    <vt:lpwstr/>
  </property>
</Properties>
</file>