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70" r:id="rId6"/>
    <p:sldId id="262" r:id="rId7"/>
    <p:sldId id="264" r:id="rId8"/>
    <p:sldId id="265" r:id="rId9"/>
    <p:sldId id="267" r:id="rId10"/>
    <p:sldId id="268"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AC99F-A012-2000-B5AC-210A3AB14BC2}" v="38" dt="2021-05-20T15:46:38.434"/>
    <p1510:client id="{D95FC9E2-01B5-D395-B848-FBEE60A048FB}" v="2" dt="2022-07-29T14:46:18.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838" autoAdjust="0"/>
  </p:normalViewPr>
  <p:slideViewPr>
    <p:cSldViewPr snapToGrid="0">
      <p:cViewPr varScale="1">
        <p:scale>
          <a:sx n="80" d="100"/>
          <a:sy n="80" d="100"/>
        </p:scale>
        <p:origin x="17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Evans" userId="S::r.evans@londonsairambulance.org.uk::8baad577-6a4c-4d56-8cf3-2c86bf9cc3de" providerId="AD" clId="Web-{14CAC99F-A012-2000-B5AC-210A3AB14BC2}"/>
    <pc:docChg chg="addSld delSld modSld addMainMaster">
      <pc:chgData name="Rhiannon Evans" userId="S::r.evans@londonsairambulance.org.uk::8baad577-6a4c-4d56-8cf3-2c86bf9cc3de" providerId="AD" clId="Web-{14CAC99F-A012-2000-B5AC-210A3AB14BC2}" dt="2021-05-20T15:46:38.434" v="19"/>
      <pc:docMkLst>
        <pc:docMk/>
      </pc:docMkLst>
      <pc:sldChg chg="del">
        <pc:chgData name="Rhiannon Evans" userId="S::r.evans@londonsairambulance.org.uk::8baad577-6a4c-4d56-8cf3-2c86bf9cc3de" providerId="AD" clId="Web-{14CAC99F-A012-2000-B5AC-210A3AB14BC2}" dt="2021-05-20T15:46:38.434" v="19"/>
        <pc:sldMkLst>
          <pc:docMk/>
          <pc:sldMk cId="3513818514" sldId="261"/>
        </pc:sldMkLst>
      </pc:sldChg>
      <pc:sldChg chg="modSp add">
        <pc:chgData name="Rhiannon Evans" userId="S::r.evans@londonsairambulance.org.uk::8baad577-6a4c-4d56-8cf3-2c86bf9cc3de" providerId="AD" clId="Web-{14CAC99F-A012-2000-B5AC-210A3AB14BC2}" dt="2021-05-20T15:46:32.215" v="18" actId="20577"/>
        <pc:sldMkLst>
          <pc:docMk/>
          <pc:sldMk cId="2373285518" sldId="270"/>
        </pc:sldMkLst>
        <pc:spChg chg="mod">
          <ac:chgData name="Rhiannon Evans" userId="S::r.evans@londonsairambulance.org.uk::8baad577-6a4c-4d56-8cf3-2c86bf9cc3de" providerId="AD" clId="Web-{14CAC99F-A012-2000-B5AC-210A3AB14BC2}" dt="2021-05-20T15:46:32.215" v="18" actId="20577"/>
          <ac:spMkLst>
            <pc:docMk/>
            <pc:sldMk cId="2373285518" sldId="270"/>
            <ac:spMk id="3" creationId="{00000000-0000-0000-0000-000000000000}"/>
          </ac:spMkLst>
        </pc:spChg>
      </pc:sldChg>
      <pc:sldMasterChg chg="add addSldLayout">
        <pc:chgData name="Rhiannon Evans" userId="S::r.evans@londonsairambulance.org.uk::8baad577-6a4c-4d56-8cf3-2c86bf9cc3de" providerId="AD" clId="Web-{14CAC99F-A012-2000-B5AC-210A3AB14BC2}" dt="2021-05-20T15:46:06.402" v="0"/>
        <pc:sldMasterMkLst>
          <pc:docMk/>
          <pc:sldMasterMk cId="3268259187" sldId="2147483660"/>
        </pc:sldMasterMkLst>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753200242" sldId="2147483661"/>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445532992" sldId="2147483662"/>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446078926" sldId="2147483663"/>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1361196855" sldId="2147483664"/>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3678582393" sldId="2147483665"/>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1492711104" sldId="2147483666"/>
          </pc:sldLayoutMkLst>
        </pc:sldLayoutChg>
      </pc:sldMasterChg>
    </pc:docChg>
  </pc:docChgLst>
  <pc:docChgLst>
    <pc:chgData name="Rhiannon Evans" userId="S::r.evans@londonsairambulance.org.uk::8baad577-6a4c-4d56-8cf3-2c86bf9cc3de" providerId="AD" clId="Web-{D95FC9E2-01B5-D395-B848-FBEE60A048FB}"/>
    <pc:docChg chg="delSld modSld">
      <pc:chgData name="Rhiannon Evans" userId="S::r.evans@londonsairambulance.org.uk::8baad577-6a4c-4d56-8cf3-2c86bf9cc3de" providerId="AD" clId="Web-{D95FC9E2-01B5-D395-B848-FBEE60A048FB}" dt="2022-07-29T14:46:18.595" v="1"/>
      <pc:docMkLst>
        <pc:docMk/>
      </pc:docMkLst>
      <pc:sldChg chg="del">
        <pc:chgData name="Rhiannon Evans" userId="S::r.evans@londonsairambulance.org.uk::8baad577-6a4c-4d56-8cf3-2c86bf9cc3de" providerId="AD" clId="Web-{D95FC9E2-01B5-D395-B848-FBEE60A048FB}" dt="2022-07-29T14:46:18.595" v="1"/>
        <pc:sldMkLst>
          <pc:docMk/>
          <pc:sldMk cId="2296523792" sldId="263"/>
        </pc:sldMkLst>
      </pc:sldChg>
      <pc:sldChg chg="delSp">
        <pc:chgData name="Rhiannon Evans" userId="S::r.evans@londonsairambulance.org.uk::8baad577-6a4c-4d56-8cf3-2c86bf9cc3de" providerId="AD" clId="Web-{D95FC9E2-01B5-D395-B848-FBEE60A048FB}" dt="2022-07-29T14:45:54.016" v="0"/>
        <pc:sldMkLst>
          <pc:docMk/>
          <pc:sldMk cId="2373285518" sldId="270"/>
        </pc:sldMkLst>
        <pc:picChg chg="del">
          <ac:chgData name="Rhiannon Evans" userId="S::r.evans@londonsairambulance.org.uk::8baad577-6a4c-4d56-8cf3-2c86bf9cc3de" providerId="AD" clId="Web-{D95FC9E2-01B5-D395-B848-FBEE60A048FB}" dt="2022-07-29T14:45:54.016" v="0"/>
          <ac:picMkLst>
            <pc:docMk/>
            <pc:sldMk cId="2373285518" sldId="270"/>
            <ac:picMk id="9" creationId="{940AE4C6-EA57-244B-BE5A-DC6E890381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A626F-BE0D-4BBC-88C3-359BBD0ED075}" type="datetimeFigureOut">
              <a:rPr lang="en-GB" smtClean="0"/>
              <a:t>29/07/2022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C66AF-FA0E-4234-A731-1669C8BC597E}" type="slidenum">
              <a:rPr lang="en-GB" smtClean="0"/>
              <a:t>‹#›</a:t>
            </a:fld>
            <a:endParaRPr lang="en-GB"/>
          </a:p>
        </p:txBody>
      </p:sp>
    </p:spTree>
    <p:extLst>
      <p:ext uri="{BB962C8B-B14F-4D97-AF65-F5344CB8AC3E}">
        <p14:creationId xmlns:p14="http://schemas.microsoft.com/office/powerpoint/2010/main" val="205045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2828F-48B3-492C-A08C-034E1625D5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3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D2828F-48B3-492C-A08C-034E1625D5CD}" type="slidenum">
              <a:rPr lang="en-GB" smtClean="0"/>
              <a:t>2</a:t>
            </a:fld>
            <a:endParaRPr lang="en-GB"/>
          </a:p>
        </p:txBody>
      </p:sp>
    </p:spTree>
    <p:extLst>
      <p:ext uri="{BB962C8B-B14F-4D97-AF65-F5344CB8AC3E}">
        <p14:creationId xmlns:p14="http://schemas.microsoft.com/office/powerpoint/2010/main" val="174066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C66AF-FA0E-4234-A731-1669C8BC597E}" type="slidenum">
              <a:rPr lang="en-GB" smtClean="0"/>
              <a:t>3</a:t>
            </a:fld>
            <a:endParaRPr lang="en-GB"/>
          </a:p>
        </p:txBody>
      </p:sp>
    </p:spTree>
    <p:extLst>
      <p:ext uri="{BB962C8B-B14F-4D97-AF65-F5344CB8AC3E}">
        <p14:creationId xmlns:p14="http://schemas.microsoft.com/office/powerpoint/2010/main" val="175927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C66AF-FA0E-4234-A731-1669C8BC597E}" type="slidenum">
              <a:rPr lang="en-GB" smtClean="0"/>
              <a:t>4</a:t>
            </a:fld>
            <a:endParaRPr lang="en-GB"/>
          </a:p>
        </p:txBody>
      </p:sp>
    </p:spTree>
    <p:extLst>
      <p:ext uri="{BB962C8B-B14F-4D97-AF65-F5344CB8AC3E}">
        <p14:creationId xmlns:p14="http://schemas.microsoft.com/office/powerpoint/2010/main" val="22057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C66AF-FA0E-4234-A731-1669C8BC597E}" type="slidenum">
              <a:rPr lang="en-GB" smtClean="0"/>
              <a:t>5</a:t>
            </a:fld>
            <a:endParaRPr lang="en-GB"/>
          </a:p>
        </p:txBody>
      </p:sp>
    </p:spTree>
    <p:extLst>
      <p:ext uri="{BB962C8B-B14F-4D97-AF65-F5344CB8AC3E}">
        <p14:creationId xmlns:p14="http://schemas.microsoft.com/office/powerpoint/2010/main" val="97609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t>
            </a:r>
          </a:p>
        </p:txBody>
      </p:sp>
      <p:sp>
        <p:nvSpPr>
          <p:cNvPr id="4" name="Slide Number Placeholder 3"/>
          <p:cNvSpPr>
            <a:spLocks noGrp="1"/>
          </p:cNvSpPr>
          <p:nvPr>
            <p:ph type="sldNum" sz="quarter" idx="10"/>
          </p:nvPr>
        </p:nvSpPr>
        <p:spPr/>
        <p:txBody>
          <a:bodyPr/>
          <a:lstStyle/>
          <a:p>
            <a:fld id="{E54C66AF-FA0E-4234-A731-1669C8BC597E}" type="slidenum">
              <a:rPr lang="en-GB" smtClean="0"/>
              <a:t>6</a:t>
            </a:fld>
            <a:endParaRPr lang="en-GB"/>
          </a:p>
        </p:txBody>
      </p:sp>
    </p:spTree>
    <p:extLst>
      <p:ext uri="{BB962C8B-B14F-4D97-AF65-F5344CB8AC3E}">
        <p14:creationId xmlns:p14="http://schemas.microsoft.com/office/powerpoint/2010/main" val="407804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54C66AF-FA0E-4234-A731-1669C8BC597E}" type="slidenum">
              <a:rPr lang="en-GB" smtClean="0"/>
              <a:t>7</a:t>
            </a:fld>
            <a:endParaRPr lang="en-GB"/>
          </a:p>
        </p:txBody>
      </p:sp>
    </p:spTree>
    <p:extLst>
      <p:ext uri="{BB962C8B-B14F-4D97-AF65-F5344CB8AC3E}">
        <p14:creationId xmlns:p14="http://schemas.microsoft.com/office/powerpoint/2010/main" val="425695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C66AF-FA0E-4234-A731-1669C8BC597E}" type="slidenum">
              <a:rPr lang="en-GB" smtClean="0"/>
              <a:t>8</a:t>
            </a:fld>
            <a:endParaRPr lang="en-GB"/>
          </a:p>
        </p:txBody>
      </p:sp>
    </p:spTree>
    <p:extLst>
      <p:ext uri="{BB962C8B-B14F-4D97-AF65-F5344CB8AC3E}">
        <p14:creationId xmlns:p14="http://schemas.microsoft.com/office/powerpoint/2010/main" val="3714750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F2635-5D0C-4C9B-ABDB-D7124864A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Tree>
    <p:extLst>
      <p:ext uri="{BB962C8B-B14F-4D97-AF65-F5344CB8AC3E}">
        <p14:creationId xmlns:p14="http://schemas.microsoft.com/office/powerpoint/2010/main" val="68298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1260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3099639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pic>
        <p:nvPicPr>
          <p:cNvPr id="7" name="Picture 6">
            <a:extLst>
              <a:ext uri="{FF2B5EF4-FFF2-40B4-BE49-F238E27FC236}">
                <a16:creationId xmlns:a16="http://schemas.microsoft.com/office/drawing/2014/main" id="{0A8BBEB8-5123-4873-B4D6-AB9102AC0EFD}"/>
              </a:ext>
            </a:extLst>
          </p:cNvPr>
          <p:cNvPicPr>
            <a:picLocks noChangeAspect="1"/>
          </p:cNvPicPr>
          <p:nvPr userDrawn="1"/>
        </p:nvPicPr>
        <p:blipFill>
          <a:blip r:embed="rId2"/>
          <a:stretch>
            <a:fillRect/>
          </a:stretch>
        </p:blipFill>
        <p:spPr>
          <a:xfrm>
            <a:off x="0" y="-1"/>
            <a:ext cx="12192000" cy="6869419"/>
          </a:xfrm>
          <a:prstGeom prst="rect">
            <a:avLst/>
          </a:prstGeom>
        </p:spPr>
      </p:pic>
    </p:spTree>
    <p:extLst>
      <p:ext uri="{BB962C8B-B14F-4D97-AF65-F5344CB8AC3E}">
        <p14:creationId xmlns:p14="http://schemas.microsoft.com/office/powerpoint/2010/main" val="75320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553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607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979AB8-52D1-4217-BF9E-97BBCDE24506}"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361196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36785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4927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8322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81003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109833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392676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73919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403235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327664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29/07/2022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67746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2CE91-B74F-4791-A390-1F792ACD3E11}"/>
              </a:ext>
            </a:extLst>
          </p:cNvPr>
          <p:cNvPicPr>
            <a:picLocks noChangeAspect="1"/>
          </p:cNvPicPr>
          <p:nvPr userDrawn="1"/>
        </p:nvPicPr>
        <p:blipFill rotWithShape="1">
          <a:blip r:embed="rId13"/>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311299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79AB8-52D1-4217-BF9E-97BBCDE24506}"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73F71-498D-4DAB-AAFB-0FAF413AAB69}" type="slidenum">
              <a:rPr lang="en-GB" smtClean="0"/>
              <a:t>‹#›</a:t>
            </a:fld>
            <a:endParaRPr lang="en-GB"/>
          </a:p>
        </p:txBody>
      </p:sp>
      <p:pic>
        <p:nvPicPr>
          <p:cNvPr id="10" name="Picture 9">
            <a:extLst>
              <a:ext uri="{FF2B5EF4-FFF2-40B4-BE49-F238E27FC236}">
                <a16:creationId xmlns:a16="http://schemas.microsoft.com/office/drawing/2014/main" id="{8D2865E9-B9E6-4B98-9675-0CF617D76383}"/>
              </a:ext>
            </a:extLst>
          </p:cNvPr>
          <p:cNvPicPr>
            <a:picLocks noChangeAspect="1"/>
          </p:cNvPicPr>
          <p:nvPr userDrawn="1"/>
        </p:nvPicPr>
        <p:blipFill rotWithShape="1">
          <a:blip r:embed="rId8"/>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326825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CmCPY7xBt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8087" y="4659711"/>
            <a:ext cx="9144000" cy="1655762"/>
          </a:xfrm>
        </p:spPr>
        <p:txBody>
          <a:bodyPr vert="horz" lIns="91440" tIns="45720" rIns="91440" bIns="45720" rtlCol="0" anchor="t">
            <a:normAutofit/>
          </a:bodyPr>
          <a:lstStyle/>
          <a:p>
            <a:r>
              <a:rPr lang="en-GB" sz="4400" b="1" dirty="0">
                <a:latin typeface="Arial" panose="020B0604020202020204" pitchFamily="34" charset="0"/>
                <a:cs typeface="Arial" panose="020B0604020202020204" pitchFamily="34" charset="0"/>
              </a:rPr>
              <a:t>London’s Air Ambulance Charity</a:t>
            </a:r>
          </a:p>
          <a:p>
            <a:r>
              <a:rPr lang="en-US" sz="3600" b="1" dirty="0">
                <a:cs typeface="Calibri"/>
              </a:rPr>
              <a:t>Module 4: Medical Biology</a:t>
            </a:r>
          </a:p>
        </p:txBody>
      </p:sp>
    </p:spTree>
    <p:extLst>
      <p:ext uri="{BB962C8B-B14F-4D97-AF65-F5344CB8AC3E}">
        <p14:creationId xmlns:p14="http://schemas.microsoft.com/office/powerpoint/2010/main" val="237328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2244128"/>
            <a:ext cx="10515600" cy="670298"/>
          </a:xfrm>
        </p:spPr>
        <p:txBody>
          <a:bodyPr>
            <a:normAutofit/>
          </a:bodyPr>
          <a:lstStyle/>
          <a:p>
            <a:r>
              <a:rPr lang="en-GB" sz="2800" b="1" dirty="0">
                <a:latin typeface="Arial" panose="020B0604020202020204" pitchFamily="34" charset="0"/>
                <a:cs typeface="Arial" panose="020B0604020202020204" pitchFamily="34" charset="0"/>
              </a:rPr>
              <a:t>In this module, you will learn:</a:t>
            </a:r>
          </a:p>
        </p:txBody>
      </p:sp>
      <p:sp>
        <p:nvSpPr>
          <p:cNvPr id="3" name="Content Placeholder 2"/>
          <p:cNvSpPr>
            <a:spLocks noGrp="1"/>
          </p:cNvSpPr>
          <p:nvPr>
            <p:ph idx="1"/>
          </p:nvPr>
        </p:nvSpPr>
        <p:spPr>
          <a:xfrm>
            <a:off x="242047" y="2914426"/>
            <a:ext cx="11707905" cy="3295651"/>
          </a:xfrm>
        </p:spPr>
        <p:txBody>
          <a:bodyPr>
            <a:normAutofit/>
          </a:bodyPr>
          <a:lstStyle/>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What types of care are provided by London’s Air Ambulance.</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About the organs and tissues that help us to breathe and circulate oxygen.</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About the specialist equipment carried by London’s Air Ambulance.</a:t>
            </a:r>
          </a:p>
          <a:p>
            <a:pPr>
              <a:lnSpc>
                <a:spcPct val="170000"/>
              </a:lnSpc>
              <a:buClr>
                <a:srgbClr val="CC0000"/>
              </a:buCl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72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5848" y="1926461"/>
            <a:ext cx="9395011" cy="1039377"/>
          </a:xfrm>
        </p:spPr>
        <p:txBody>
          <a:bodyPr/>
          <a:lstStyle/>
          <a:p>
            <a:pPr marL="0" indent="0">
              <a:buNone/>
            </a:pPr>
            <a:r>
              <a:rPr lang="en-GB" b="1" dirty="0">
                <a:latin typeface="Arial" panose="020B0604020202020204" pitchFamily="34" charset="0"/>
                <a:cs typeface="Arial" panose="020B0604020202020204" pitchFamily="34" charset="0"/>
              </a:rPr>
              <a:t>Introduction</a:t>
            </a:r>
          </a:p>
        </p:txBody>
      </p:sp>
      <p:pic>
        <p:nvPicPr>
          <p:cNvPr id="5" name="Picture 4">
            <a:hlinkClick r:id="rId3"/>
          </p:cNvPr>
          <p:cNvPicPr>
            <a:picLocks noChangeAspect="1"/>
          </p:cNvPicPr>
          <p:nvPr/>
        </p:nvPicPr>
        <p:blipFill>
          <a:blip r:embed="rId4"/>
          <a:stretch>
            <a:fillRect/>
          </a:stretch>
        </p:blipFill>
        <p:spPr>
          <a:xfrm>
            <a:off x="471131" y="2676278"/>
            <a:ext cx="3652591" cy="3891934"/>
          </a:xfrm>
          <a:prstGeom prst="rect">
            <a:avLst/>
          </a:prstGeom>
          <a:scene3d>
            <a:camera prst="orthographicFront"/>
            <a:lightRig rig="threePt" dir="t"/>
          </a:scene3d>
          <a:sp3d>
            <a:bevelT/>
          </a:sp3d>
        </p:spPr>
      </p:pic>
      <p:sp>
        <p:nvSpPr>
          <p:cNvPr id="6" name="Rounded Rectangular Callout 5"/>
          <p:cNvSpPr/>
          <p:nvPr/>
        </p:nvSpPr>
        <p:spPr>
          <a:xfrm>
            <a:off x="4497954" y="2676278"/>
            <a:ext cx="7140652" cy="3608104"/>
          </a:xfrm>
          <a:prstGeom prst="wedgeRoundRectCallout">
            <a:avLst>
              <a:gd name="adj1" fmla="val -69084"/>
              <a:gd name="adj2" fmla="val 16643"/>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As an advanced trauma doctor at London’s Air Ambulance, I can perform complex medical procedures at the roadside. I bring the hospital to the patient’s side when every minute counts. I have the equipment and medicine to administer anaesthetic and perform open chest surgery anywhere it is needed - procedures normally only carried out in the hospital’s Emergency Department. This can save lives.</a:t>
            </a:r>
          </a:p>
          <a:p>
            <a:pPr algn="r"/>
            <a:r>
              <a:rPr lang="en-GB" sz="2000" b="1" i="1" dirty="0">
                <a:solidFill>
                  <a:schemeClr val="tx1"/>
                </a:solidFill>
                <a:latin typeface="Arial" panose="020B0604020202020204" pitchFamily="34" charset="0"/>
                <a:cs typeface="Arial" panose="020B0604020202020204" pitchFamily="34" charset="0"/>
              </a:rPr>
              <a:t>Dr Gareth Davies, Advanced Trauma Doctor</a:t>
            </a:r>
          </a:p>
        </p:txBody>
      </p:sp>
    </p:spTree>
    <p:extLst>
      <p:ext uri="{BB962C8B-B14F-4D97-AF65-F5344CB8AC3E}">
        <p14:creationId xmlns:p14="http://schemas.microsoft.com/office/powerpoint/2010/main" val="228355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2453" y="1964364"/>
            <a:ext cx="10515600" cy="670298"/>
          </a:xfrm>
        </p:spPr>
        <p:txBody>
          <a:bodyPr>
            <a:normAutofit/>
          </a:bodyPr>
          <a:lstStyle/>
          <a:p>
            <a:r>
              <a:rPr lang="en-GB" sz="2800" b="1" dirty="0">
                <a:latin typeface="Arial" panose="020B0604020202020204" pitchFamily="34" charset="0"/>
                <a:cs typeface="Arial" panose="020B0604020202020204" pitchFamily="34" charset="0"/>
              </a:rPr>
              <a:t>Pre-hospital Care</a:t>
            </a:r>
          </a:p>
        </p:txBody>
      </p:sp>
      <p:sp>
        <p:nvSpPr>
          <p:cNvPr id="5" name="Content Placeholder 2"/>
          <p:cNvSpPr>
            <a:spLocks noGrp="1"/>
          </p:cNvSpPr>
          <p:nvPr>
            <p:ph idx="1"/>
          </p:nvPr>
        </p:nvSpPr>
        <p:spPr>
          <a:xfrm>
            <a:off x="252452" y="2634663"/>
            <a:ext cx="5965467" cy="4223337"/>
          </a:xfrm>
        </p:spPr>
        <p:txBody>
          <a:bodyPr>
            <a:normAutofit/>
          </a:bodyPr>
          <a:lstStyle/>
          <a:p>
            <a:pPr marL="0" indent="0">
              <a:lnSpc>
                <a:spcPct val="100000"/>
              </a:lnSpc>
              <a:buClr>
                <a:srgbClr val="CC0000"/>
              </a:buClr>
              <a:buNone/>
            </a:pPr>
            <a:r>
              <a:rPr lang="en-GB" sz="2400" dirty="0">
                <a:latin typeface="Arial" panose="020B0604020202020204" pitchFamily="34" charset="0"/>
                <a:cs typeface="Arial" panose="020B0604020202020204" pitchFamily="34" charset="0"/>
              </a:rPr>
              <a:t>London’s Air Ambulance delivers advanced trauma care to critically injured people – patients at serious risk of death or disability.</a:t>
            </a:r>
          </a:p>
          <a:p>
            <a:pPr marL="0" indent="0">
              <a:lnSpc>
                <a:spcPct val="100000"/>
              </a:lnSpc>
              <a:buClr>
                <a:srgbClr val="CC0000"/>
              </a:buClr>
              <a:buNone/>
            </a:pPr>
            <a:r>
              <a:rPr lang="en-GB" sz="2400" dirty="0">
                <a:latin typeface="Arial" panose="020B0604020202020204" pitchFamily="34" charset="0"/>
                <a:cs typeface="Arial" panose="020B0604020202020204" pitchFamily="34" charset="0"/>
              </a:rPr>
              <a:t>This ‘pre-hospital’ care is often for patients with critical injuries to their circulatory or respiratory systems.</a:t>
            </a:r>
          </a:p>
          <a:p>
            <a:pPr marL="0" indent="0">
              <a:lnSpc>
                <a:spcPct val="100000"/>
              </a:lnSpc>
              <a:buClr>
                <a:srgbClr val="CC0000"/>
              </a:buClr>
              <a:buNone/>
            </a:pPr>
            <a:r>
              <a:rPr lang="en-GB" sz="2400" dirty="0">
                <a:latin typeface="Arial" panose="020B0604020202020204" pitchFamily="34" charset="0"/>
                <a:cs typeface="Arial" panose="020B0604020202020204" pitchFamily="34" charset="0"/>
              </a:rPr>
              <a:t>On average, 5 patients each day are treated by London’s Air Ambulance.</a:t>
            </a:r>
          </a:p>
        </p:txBody>
      </p:sp>
      <p:graphicFrame>
        <p:nvGraphicFramePr>
          <p:cNvPr id="6" name="Table 5"/>
          <p:cNvGraphicFramePr>
            <a:graphicFrameLocks noGrp="1"/>
          </p:cNvGraphicFramePr>
          <p:nvPr>
            <p:extLst>
              <p:ext uri="{D42A27DB-BD31-4B8C-83A1-F6EECF244321}">
                <p14:modId xmlns:p14="http://schemas.microsoft.com/office/powerpoint/2010/main" val="4255399068"/>
              </p:ext>
            </p:extLst>
          </p:nvPr>
        </p:nvGraphicFramePr>
        <p:xfrm>
          <a:off x="6496050" y="2225550"/>
          <a:ext cx="5054600" cy="818225"/>
        </p:xfrm>
        <a:graphic>
          <a:graphicData uri="http://schemas.openxmlformats.org/drawingml/2006/table">
            <a:tbl>
              <a:tblPr firstRow="1" bandRow="1">
                <a:tableStyleId>{93296810-A885-4BE3-A3E7-6D5BEEA58F35}</a:tableStyleId>
              </a:tblPr>
              <a:tblGrid>
                <a:gridCol w="5054600">
                  <a:extLst>
                    <a:ext uri="{9D8B030D-6E8A-4147-A177-3AD203B41FA5}">
                      <a16:colId xmlns:a16="http://schemas.microsoft.com/office/drawing/2014/main" val="20000"/>
                    </a:ext>
                  </a:extLst>
                </a:gridCol>
              </a:tblGrid>
              <a:tr h="818225">
                <a:tc>
                  <a:txBody>
                    <a:bodyPr/>
                    <a:lstStyle/>
                    <a:p>
                      <a:pPr algn="ctr"/>
                      <a:r>
                        <a:rPr lang="en-GB" sz="2000" dirty="0">
                          <a:latin typeface="Arial" panose="020B0604020202020204" pitchFamily="34" charset="0"/>
                          <a:cs typeface="Arial" panose="020B0604020202020204" pitchFamily="34" charset="0"/>
                        </a:rPr>
                        <a:t>How</a:t>
                      </a:r>
                      <a:r>
                        <a:rPr lang="en-GB" sz="2000" baseline="0" dirty="0">
                          <a:latin typeface="Arial" panose="020B0604020202020204" pitchFamily="34" charset="0"/>
                          <a:cs typeface="Arial" panose="020B0604020202020204" pitchFamily="34" charset="0"/>
                        </a:rPr>
                        <a:t> London’s Air Ambulance patients were injured (2018)</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03727292"/>
              </p:ext>
            </p:extLst>
          </p:nvPr>
        </p:nvGraphicFramePr>
        <p:xfrm>
          <a:off x="6496050" y="3055054"/>
          <a:ext cx="5054600" cy="2779285"/>
        </p:xfrm>
        <a:graphic>
          <a:graphicData uri="http://schemas.openxmlformats.org/drawingml/2006/table">
            <a:tbl>
              <a:tblPr firstRow="1" bandRow="1">
                <a:effectLst>
                  <a:reflection blurRad="6350" stA="52000" endA="300" endPos="35000" dir="5400000" sy="-100000" algn="bl" rotWithShape="0"/>
                </a:effectLst>
                <a:tableStyleId>{93296810-A885-4BE3-A3E7-6D5BEEA58F35}</a:tableStyleId>
              </a:tblPr>
              <a:tblGrid>
                <a:gridCol w="3758293">
                  <a:extLst>
                    <a:ext uri="{9D8B030D-6E8A-4147-A177-3AD203B41FA5}">
                      <a16:colId xmlns:a16="http://schemas.microsoft.com/office/drawing/2014/main" val="20000"/>
                    </a:ext>
                  </a:extLst>
                </a:gridCol>
                <a:gridCol w="1296307">
                  <a:extLst>
                    <a:ext uri="{9D8B030D-6E8A-4147-A177-3AD203B41FA5}">
                      <a16:colId xmlns:a16="http://schemas.microsoft.com/office/drawing/2014/main" val="20001"/>
                    </a:ext>
                  </a:extLst>
                </a:gridCol>
              </a:tblGrid>
              <a:tr h="555857">
                <a:tc>
                  <a:txBody>
                    <a:bodyPr/>
                    <a:lstStyle/>
                    <a:p>
                      <a:pPr marL="0" algn="l"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Road traffic collisions</a:t>
                      </a:r>
                    </a:p>
                  </a:txBody>
                  <a:tcPr>
                    <a:solidFill>
                      <a:srgbClr val="339933"/>
                    </a:solidFill>
                  </a:tcPr>
                </a:tc>
                <a:tc>
                  <a:txBody>
                    <a:bodyPr/>
                    <a:lstStyle/>
                    <a:p>
                      <a:pPr marL="0" algn="ctr"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469</a:t>
                      </a:r>
                    </a:p>
                  </a:txBody>
                  <a:tcPr>
                    <a:solidFill>
                      <a:srgbClr val="339933"/>
                    </a:solidFill>
                  </a:tcPr>
                </a:tc>
                <a:extLst>
                  <a:ext uri="{0D108BD9-81ED-4DB2-BD59-A6C34878D82A}">
                    <a16:rowId xmlns:a16="http://schemas.microsoft.com/office/drawing/2014/main" val="10000"/>
                  </a:ext>
                </a:extLst>
              </a:tr>
              <a:tr h="555857">
                <a:tc>
                  <a:txBody>
                    <a:bodyPr/>
                    <a:lstStyle/>
                    <a:p>
                      <a:pPr marL="0" algn="l"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Stabbings &amp; shootings</a:t>
                      </a:r>
                    </a:p>
                  </a:txBody>
                  <a:tcPr>
                    <a:solidFill>
                      <a:srgbClr val="339933"/>
                    </a:solidFill>
                  </a:tcPr>
                </a:tc>
                <a:tc>
                  <a:txBody>
                    <a:bodyPr/>
                    <a:lstStyle/>
                    <a:p>
                      <a:pPr marL="0" algn="ctr"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485</a:t>
                      </a:r>
                    </a:p>
                  </a:txBody>
                  <a:tcPr>
                    <a:solidFill>
                      <a:srgbClr val="339933"/>
                    </a:solidFill>
                  </a:tcPr>
                </a:tc>
                <a:extLst>
                  <a:ext uri="{0D108BD9-81ED-4DB2-BD59-A6C34878D82A}">
                    <a16:rowId xmlns:a16="http://schemas.microsoft.com/office/drawing/2014/main" val="10001"/>
                  </a:ext>
                </a:extLst>
              </a:tr>
              <a:tr h="555857">
                <a:tc>
                  <a:txBody>
                    <a:bodyPr/>
                    <a:lstStyle/>
                    <a:p>
                      <a:pPr marL="0" algn="l"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Falls</a:t>
                      </a:r>
                    </a:p>
                  </a:txBody>
                  <a:tcPr>
                    <a:solidFill>
                      <a:srgbClr val="339933"/>
                    </a:solidFill>
                  </a:tcPr>
                </a:tc>
                <a:tc>
                  <a:txBody>
                    <a:bodyPr/>
                    <a:lstStyle/>
                    <a:p>
                      <a:pPr marL="0" algn="ctr"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346</a:t>
                      </a:r>
                    </a:p>
                  </a:txBody>
                  <a:tcPr>
                    <a:solidFill>
                      <a:srgbClr val="339933"/>
                    </a:solidFill>
                  </a:tcPr>
                </a:tc>
                <a:extLst>
                  <a:ext uri="{0D108BD9-81ED-4DB2-BD59-A6C34878D82A}">
                    <a16:rowId xmlns:a16="http://schemas.microsoft.com/office/drawing/2014/main" val="10002"/>
                  </a:ext>
                </a:extLst>
              </a:tr>
              <a:tr h="555857">
                <a:tc>
                  <a:txBody>
                    <a:bodyPr/>
                    <a:lstStyle/>
                    <a:p>
                      <a:pPr marL="0" algn="l"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Other (e.g. drownings)</a:t>
                      </a:r>
                    </a:p>
                  </a:txBody>
                  <a:tcPr>
                    <a:solidFill>
                      <a:srgbClr val="339933"/>
                    </a:solidFill>
                  </a:tcPr>
                </a:tc>
                <a:tc>
                  <a:txBody>
                    <a:bodyPr/>
                    <a:lstStyle/>
                    <a:p>
                      <a:pPr marL="0" algn="ctr"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356</a:t>
                      </a:r>
                    </a:p>
                  </a:txBody>
                  <a:tcPr>
                    <a:solidFill>
                      <a:srgbClr val="339933"/>
                    </a:solidFill>
                  </a:tcPr>
                </a:tc>
                <a:extLst>
                  <a:ext uri="{0D108BD9-81ED-4DB2-BD59-A6C34878D82A}">
                    <a16:rowId xmlns:a16="http://schemas.microsoft.com/office/drawing/2014/main" val="10003"/>
                  </a:ext>
                </a:extLst>
              </a:tr>
              <a:tr h="555857">
                <a:tc>
                  <a:txBody>
                    <a:bodyPr/>
                    <a:lstStyle/>
                    <a:p>
                      <a:pPr marL="0" algn="l" defTabSz="914400" rtl="0" eaLnBrk="1" latinLnBrk="0" hangingPunct="1"/>
                      <a:r>
                        <a:rPr lang="en-GB" sz="2000" b="1" kern="1200" dirty="0">
                          <a:solidFill>
                            <a:schemeClr val="lt1"/>
                          </a:solidFill>
                          <a:latin typeface="Arial" panose="020B0604020202020204" pitchFamily="34" charset="0"/>
                          <a:ea typeface="+mn-ea"/>
                          <a:cs typeface="Arial" panose="020B0604020202020204" pitchFamily="34" charset="0"/>
                        </a:rPr>
                        <a:t>Total</a:t>
                      </a:r>
                    </a:p>
                  </a:txBody>
                  <a:tcPr>
                    <a:solidFill>
                      <a:srgbClr val="339933"/>
                    </a:solidFill>
                  </a:tcPr>
                </a:tc>
                <a:tc>
                  <a:txBody>
                    <a:bodyPr/>
                    <a:lstStyle/>
                    <a:p>
                      <a:pPr marL="0" algn="ctr" defTabSz="914400" rtl="0" eaLnBrk="1" latinLnBrk="0" hangingPunct="1"/>
                      <a:r>
                        <a:rPr lang="en-GB" sz="2000" b="1" kern="1200" dirty="0">
                          <a:solidFill>
                            <a:schemeClr val="lt1"/>
                          </a:solidFill>
                          <a:latin typeface="Arial" panose="020B0604020202020204" pitchFamily="34" charset="0"/>
                          <a:ea typeface="+mn-ea"/>
                          <a:cs typeface="Arial" panose="020B0604020202020204" pitchFamily="34" charset="0"/>
                        </a:rPr>
                        <a:t>1656</a:t>
                      </a:r>
                    </a:p>
                  </a:txBody>
                  <a:tcPr>
                    <a:solidFill>
                      <a:srgbClr val="33993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547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49327" y="2048381"/>
            <a:ext cx="9395011" cy="1039377"/>
          </a:xfrm>
        </p:spPr>
        <p:txBody>
          <a:bodyPr/>
          <a:lstStyle/>
          <a:p>
            <a:pPr marL="0" indent="0">
              <a:buNone/>
            </a:pPr>
            <a:r>
              <a:rPr lang="en-GB" b="1" dirty="0">
                <a:latin typeface="Arial" panose="020B0604020202020204" pitchFamily="34" charset="0"/>
                <a:cs typeface="Arial" panose="020B0604020202020204" pitchFamily="34" charset="0"/>
              </a:rPr>
              <a:t>Circulatory System</a:t>
            </a:r>
          </a:p>
        </p:txBody>
      </p:sp>
      <p:sp>
        <p:nvSpPr>
          <p:cNvPr id="5" name="Content Placeholder 2"/>
          <p:cNvSpPr txBox="1">
            <a:spLocks/>
          </p:cNvSpPr>
          <p:nvPr/>
        </p:nvSpPr>
        <p:spPr>
          <a:xfrm>
            <a:off x="349327" y="2674750"/>
            <a:ext cx="6668140" cy="45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Clr>
                <a:srgbClr val="CC0000"/>
              </a:buClr>
              <a:buFont typeface="Arial" panose="020B0604020202020204" pitchFamily="34" charset="0"/>
              <a:buNone/>
            </a:pPr>
            <a:r>
              <a:rPr lang="en-GB" sz="2000" dirty="0">
                <a:latin typeface="Arial" panose="020B0604020202020204" pitchFamily="34" charset="0"/>
                <a:cs typeface="Arial" panose="020B0604020202020204" pitchFamily="34" charset="0"/>
              </a:rPr>
              <a:t>Your circulatory system consists of your heart as well as your veins, arteries and capillaries, taking oxygenated blood from the lungs in arteries to every cell in your body for respiration. Severe bleeding could cause a lack of oxygen to the brain and over 40% blood loss could cause death.</a:t>
            </a:r>
          </a:p>
          <a:p>
            <a:pPr marL="0" indent="0">
              <a:lnSpc>
                <a:spcPct val="100000"/>
              </a:lnSpc>
              <a:spcAft>
                <a:spcPts val="600"/>
              </a:spcAft>
              <a:buClr>
                <a:srgbClr val="CC0000"/>
              </a:buClr>
              <a:buFont typeface="Arial" panose="020B0604020202020204" pitchFamily="34" charset="0"/>
              <a:buNone/>
            </a:pPr>
            <a:r>
              <a:rPr lang="en-GB" sz="2000" dirty="0">
                <a:latin typeface="Arial" panose="020B0604020202020204" pitchFamily="34" charset="0"/>
                <a:cs typeface="Arial" panose="020B0604020202020204" pitchFamily="34" charset="0"/>
              </a:rPr>
              <a:t>London’s Air Ambulance carry the equipment not only to perform </a:t>
            </a:r>
            <a:r>
              <a:rPr lang="en-GB" sz="2000" b="1" dirty="0">
                <a:latin typeface="Arial" panose="020B0604020202020204" pitchFamily="34" charset="0"/>
                <a:cs typeface="Arial" panose="020B0604020202020204" pitchFamily="34" charset="0"/>
              </a:rPr>
              <a:t>open heart surgery </a:t>
            </a:r>
            <a:r>
              <a:rPr lang="en-GB" sz="2000" dirty="0">
                <a:latin typeface="Arial" panose="020B0604020202020204" pitchFamily="34" charset="0"/>
                <a:cs typeface="Arial" panose="020B0604020202020204" pitchFamily="34" charset="0"/>
              </a:rPr>
              <a:t>(thoracotomy), to fix the punctured heart and perform heart massage, but they also carry a </a:t>
            </a:r>
            <a:r>
              <a:rPr lang="en-GB" sz="2000" b="1" dirty="0">
                <a:latin typeface="Arial" panose="020B0604020202020204" pitchFamily="34" charset="0"/>
                <a:cs typeface="Arial" panose="020B0604020202020204" pitchFamily="34" charset="0"/>
              </a:rPr>
              <a:t>blood transfusion kit</a:t>
            </a:r>
            <a:r>
              <a:rPr lang="en-GB" sz="2000" dirty="0">
                <a:latin typeface="Arial" panose="020B0604020202020204" pitchFamily="34" charset="0"/>
                <a:cs typeface="Arial" panose="020B0604020202020204" pitchFamily="34" charset="0"/>
              </a:rPr>
              <a:t> and a special balloon to plug broken arteries and stop patients bleeding to death – a procedure call </a:t>
            </a:r>
            <a:r>
              <a:rPr lang="en-GB" sz="2000" b="1" dirty="0">
                <a:latin typeface="Arial" panose="020B0604020202020204" pitchFamily="34" charset="0"/>
                <a:cs typeface="Arial" panose="020B0604020202020204" pitchFamily="34" charset="0"/>
              </a:rPr>
              <a:t>REBOA</a:t>
            </a:r>
            <a:r>
              <a:rPr lang="en-GB" sz="2000" dirty="0">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7414306" y="2674750"/>
            <a:ext cx="3788182" cy="3788182"/>
          </a:xfrm>
          <a:prstGeom prst="rect">
            <a:avLst/>
          </a:prstGeom>
          <a:scene3d>
            <a:camera prst="orthographicFront"/>
            <a:lightRig rig="threePt" dir="t"/>
          </a:scene3d>
          <a:sp3d>
            <a:bevelT/>
          </a:sp3d>
        </p:spPr>
      </p:pic>
    </p:spTree>
    <p:extLst>
      <p:ext uri="{BB962C8B-B14F-4D97-AF65-F5344CB8AC3E}">
        <p14:creationId xmlns:p14="http://schemas.microsoft.com/office/powerpoint/2010/main" val="90885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1552" y="1903422"/>
            <a:ext cx="9395011" cy="1039377"/>
          </a:xfrm>
        </p:spPr>
        <p:txBody>
          <a:bodyPr/>
          <a:lstStyle/>
          <a:p>
            <a:pPr marL="0" indent="0">
              <a:buNone/>
            </a:pPr>
            <a:r>
              <a:rPr lang="en-GB" b="1" dirty="0">
                <a:latin typeface="Arial" panose="020B0604020202020204" pitchFamily="34" charset="0"/>
                <a:cs typeface="Arial" panose="020B0604020202020204" pitchFamily="34" charset="0"/>
              </a:rPr>
              <a:t>Respiratory System</a:t>
            </a:r>
          </a:p>
        </p:txBody>
      </p:sp>
      <p:pic>
        <p:nvPicPr>
          <p:cNvPr id="5" name="Picture 4"/>
          <p:cNvPicPr>
            <a:picLocks noChangeAspect="1"/>
          </p:cNvPicPr>
          <p:nvPr/>
        </p:nvPicPr>
        <p:blipFill>
          <a:blip r:embed="rId3"/>
          <a:stretch>
            <a:fillRect/>
          </a:stretch>
        </p:blipFill>
        <p:spPr>
          <a:xfrm>
            <a:off x="3614113" y="2501774"/>
            <a:ext cx="4963774" cy="4144674"/>
          </a:xfrm>
          <a:prstGeom prst="rect">
            <a:avLst/>
          </a:prstGeom>
          <a:scene3d>
            <a:camera prst="orthographicFront"/>
            <a:lightRig rig="threePt" dir="t"/>
          </a:scene3d>
          <a:sp3d>
            <a:bevelT/>
          </a:sp3d>
        </p:spPr>
      </p:pic>
      <p:sp>
        <p:nvSpPr>
          <p:cNvPr id="6" name="Content Placeholder 2"/>
          <p:cNvSpPr txBox="1">
            <a:spLocks/>
          </p:cNvSpPr>
          <p:nvPr/>
        </p:nvSpPr>
        <p:spPr>
          <a:xfrm>
            <a:off x="231552" y="2462442"/>
            <a:ext cx="3092182" cy="422333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CC0000"/>
              </a:buClr>
              <a:buFont typeface="Arial" panose="020B0604020202020204" pitchFamily="34" charset="0"/>
              <a:buNone/>
            </a:pPr>
            <a:r>
              <a:rPr lang="en-GB" sz="2400" dirty="0">
                <a:latin typeface="Arial" panose="020B0604020202020204" pitchFamily="34" charset="0"/>
                <a:cs typeface="Arial" panose="020B0604020202020204" pitchFamily="34" charset="0"/>
              </a:rPr>
              <a:t>The respiratory system is vital to providing the oxygen needed for you to survive.  As the diaphragm and intercostal muscles pump air in through the trachea, it splits at the bronchi, and then brands off into the bronchioles.  Oxygen then enters the blood at the air sacs.</a:t>
            </a:r>
          </a:p>
        </p:txBody>
      </p:sp>
      <p:sp>
        <p:nvSpPr>
          <p:cNvPr id="7" name="Content Placeholder 2"/>
          <p:cNvSpPr txBox="1">
            <a:spLocks/>
          </p:cNvSpPr>
          <p:nvPr/>
        </p:nvSpPr>
        <p:spPr>
          <a:xfrm>
            <a:off x="8868266" y="2423111"/>
            <a:ext cx="3323734" cy="45544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CC0000"/>
              </a:buClr>
              <a:buFont typeface="Arial" panose="020B0604020202020204" pitchFamily="34" charset="0"/>
              <a:buNone/>
            </a:pPr>
            <a:r>
              <a:rPr lang="en-GB" sz="2000" dirty="0">
                <a:latin typeface="Arial" panose="020B0604020202020204" pitchFamily="34" charset="0"/>
                <a:cs typeface="Arial" panose="020B0604020202020204" pitchFamily="34" charset="0"/>
              </a:rPr>
              <a:t>A punctured lung or a broken rib cage from a fall or car accident could be fatal.  London’s Air Ambulance can install a </a:t>
            </a:r>
            <a:r>
              <a:rPr lang="en-GB" sz="2000" b="1" dirty="0">
                <a:latin typeface="Arial" panose="020B0604020202020204" pitchFamily="34" charset="0"/>
                <a:cs typeface="Arial" panose="020B0604020202020204" pitchFamily="34" charset="0"/>
              </a:rPr>
              <a:t>chest drain </a:t>
            </a:r>
            <a:r>
              <a:rPr lang="en-GB" sz="2000" dirty="0">
                <a:latin typeface="Arial" panose="020B0604020202020204" pitchFamily="34" charset="0"/>
                <a:cs typeface="Arial" panose="020B0604020202020204" pitchFamily="34" charset="0"/>
              </a:rPr>
              <a:t>to remove trapped air or leaked blood from the pleural cavity, as well as provide artificial breathing through a </a:t>
            </a:r>
            <a:r>
              <a:rPr lang="en-GB" sz="2000" b="1" dirty="0">
                <a:latin typeface="Arial" panose="020B0604020202020204" pitchFamily="34" charset="0"/>
                <a:cs typeface="Arial" panose="020B0604020202020204" pitchFamily="34" charset="0"/>
              </a:rPr>
              <a:t>ventilator</a:t>
            </a:r>
            <a:r>
              <a:rPr lang="en-GB"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3373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5834" y="1921075"/>
            <a:ext cx="9395011" cy="1039377"/>
          </a:xfrm>
        </p:spPr>
        <p:txBody>
          <a:bodyPr/>
          <a:lstStyle/>
          <a:p>
            <a:pPr marL="0" indent="0">
              <a:buNone/>
            </a:pPr>
            <a:r>
              <a:rPr lang="en-GB" b="1" dirty="0">
                <a:latin typeface="Arial" panose="020B0604020202020204" pitchFamily="34" charset="0"/>
                <a:cs typeface="Arial" panose="020B0604020202020204" pitchFamily="34" charset="0"/>
              </a:rPr>
              <a:t>Specialist Equipment</a:t>
            </a:r>
          </a:p>
        </p:txBody>
      </p:sp>
      <p:sp>
        <p:nvSpPr>
          <p:cNvPr id="5" name="Content Placeholder 2"/>
          <p:cNvSpPr txBox="1">
            <a:spLocks/>
          </p:cNvSpPr>
          <p:nvPr/>
        </p:nvSpPr>
        <p:spPr>
          <a:xfrm>
            <a:off x="225834" y="2447678"/>
            <a:ext cx="10458003" cy="6682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CC0000"/>
              </a:buClr>
              <a:buFont typeface="Arial" panose="020B0604020202020204" pitchFamily="34" charset="0"/>
              <a:buNone/>
            </a:pPr>
            <a:r>
              <a:rPr lang="en-GB" sz="2400" dirty="0">
                <a:latin typeface="Arial" panose="020B0604020202020204" pitchFamily="34" charset="0"/>
                <a:cs typeface="Arial" panose="020B0604020202020204" pitchFamily="34" charset="0"/>
              </a:rPr>
              <a:t>Can you remember what each piece of equipment is used for?</a:t>
            </a:r>
          </a:p>
        </p:txBody>
      </p:sp>
      <p:sp>
        <p:nvSpPr>
          <p:cNvPr id="9" name="Rounded Rectangle 8"/>
          <p:cNvSpPr/>
          <p:nvPr/>
        </p:nvSpPr>
        <p:spPr>
          <a:xfrm>
            <a:off x="344503" y="5866887"/>
            <a:ext cx="2508087" cy="571500"/>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Chest Drain</a:t>
            </a:r>
          </a:p>
        </p:txBody>
      </p:sp>
      <p:sp>
        <p:nvSpPr>
          <p:cNvPr id="10" name="Rounded Rectangle 9"/>
          <p:cNvSpPr/>
          <p:nvPr/>
        </p:nvSpPr>
        <p:spPr>
          <a:xfrm>
            <a:off x="4322922" y="5641880"/>
            <a:ext cx="3546156" cy="1021514"/>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REBOA </a:t>
            </a:r>
          </a:p>
          <a:p>
            <a:pPr algn="ctr"/>
            <a:r>
              <a:rPr lang="en-GB" sz="1600" i="1" dirty="0">
                <a:latin typeface="Arial" panose="020B0604020202020204" pitchFamily="34" charset="0"/>
                <a:cs typeface="Arial" panose="020B0604020202020204" pitchFamily="34" charset="0"/>
              </a:rPr>
              <a:t>(Resuscitative Endovascular Balloon Occlusions of the Aorta)</a:t>
            </a:r>
          </a:p>
        </p:txBody>
      </p:sp>
      <p:sp>
        <p:nvSpPr>
          <p:cNvPr id="11" name="Rounded Rectangle 10"/>
          <p:cNvSpPr/>
          <p:nvPr/>
        </p:nvSpPr>
        <p:spPr>
          <a:xfrm>
            <a:off x="8770386" y="5866887"/>
            <a:ext cx="2508087" cy="571500"/>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Ventilator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254" y="3293911"/>
            <a:ext cx="3974824" cy="219940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13" y="3115933"/>
            <a:ext cx="2391469" cy="2531837"/>
          </a:xfrm>
          <a:prstGeom prst="rect">
            <a:avLst/>
          </a:prstGeom>
        </p:spPr>
      </p:pic>
      <p:pic>
        <p:nvPicPr>
          <p:cNvPr id="13" name="Picture 12"/>
          <p:cNvPicPr>
            <a:picLocks noChangeAspect="1"/>
          </p:cNvPicPr>
          <p:nvPr/>
        </p:nvPicPr>
        <p:blipFill>
          <a:blip r:embed="rId5"/>
          <a:stretch>
            <a:fillRect/>
          </a:stretch>
        </p:blipFill>
        <p:spPr>
          <a:xfrm>
            <a:off x="8457566" y="3327546"/>
            <a:ext cx="3133725" cy="2390775"/>
          </a:xfrm>
          <a:prstGeom prst="rect">
            <a:avLst/>
          </a:prstGeom>
        </p:spPr>
      </p:pic>
    </p:spTree>
    <p:extLst>
      <p:ext uri="{BB962C8B-B14F-4D97-AF65-F5344CB8AC3E}">
        <p14:creationId xmlns:p14="http://schemas.microsoft.com/office/powerpoint/2010/main" val="32251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69704" y="2883983"/>
            <a:ext cx="3652592" cy="3891935"/>
          </a:xfrm>
          <a:prstGeom prst="rect">
            <a:avLst/>
          </a:prstGeom>
          <a:scene3d>
            <a:camera prst="orthographicFront"/>
            <a:lightRig rig="threePt" dir="t"/>
          </a:scene3d>
          <a:sp3d>
            <a:bevelT/>
          </a:sp3d>
        </p:spPr>
      </p:pic>
      <p:sp>
        <p:nvSpPr>
          <p:cNvPr id="6" name="Rounded Rectangular Callout 5"/>
          <p:cNvSpPr/>
          <p:nvPr/>
        </p:nvSpPr>
        <p:spPr>
          <a:xfrm>
            <a:off x="7610761" y="3139155"/>
            <a:ext cx="4355695" cy="2908095"/>
          </a:xfrm>
          <a:prstGeom prst="wedgeRoundRectCallout">
            <a:avLst>
              <a:gd name="adj1" fmla="val -67192"/>
              <a:gd name="adj2" fmla="val 26704"/>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dirty="0">
                <a:solidFill>
                  <a:schemeClr val="tx1"/>
                </a:solidFill>
                <a:latin typeface="Arial" panose="020B0604020202020204" pitchFamily="34" charset="0"/>
                <a:cs typeface="Arial" panose="020B0604020202020204" pitchFamily="34" charset="0"/>
              </a:rPr>
              <a:t>To become a doctor you need to study medicine at university. Many courses require you to have studied A-Level chemistry and sometimes biology. You will also need to have completed relevant work experience or volunteering such as working with the elderly or helping in a GP surgery or care home.</a:t>
            </a:r>
          </a:p>
        </p:txBody>
      </p:sp>
      <p:sp>
        <p:nvSpPr>
          <p:cNvPr id="7" name="Content Placeholder 2"/>
          <p:cNvSpPr>
            <a:spLocks noGrp="1"/>
          </p:cNvSpPr>
          <p:nvPr>
            <p:ph idx="1"/>
          </p:nvPr>
        </p:nvSpPr>
        <p:spPr>
          <a:xfrm>
            <a:off x="225544" y="1916898"/>
            <a:ext cx="11656038" cy="1039377"/>
          </a:xfrm>
        </p:spPr>
        <p:txBody>
          <a:bodyPr/>
          <a:lstStyle/>
          <a:p>
            <a:pPr marL="0" indent="0">
              <a:buNone/>
            </a:pPr>
            <a:r>
              <a:rPr lang="en-GB" b="1" dirty="0">
                <a:latin typeface="Arial" panose="020B0604020202020204" pitchFamily="34" charset="0"/>
                <a:cs typeface="Arial" panose="020B0604020202020204" pitchFamily="34" charset="0"/>
              </a:rPr>
              <a:t>Task</a:t>
            </a:r>
          </a:p>
          <a:p>
            <a:pPr marL="0" indent="0">
              <a:buNone/>
            </a:pPr>
            <a:r>
              <a:rPr lang="en-GB" sz="2000" dirty="0">
                <a:latin typeface="Arial" panose="020B0604020202020204" pitchFamily="34" charset="0"/>
                <a:cs typeface="Arial" panose="020B0604020202020204" pitchFamily="34" charset="0"/>
              </a:rPr>
              <a:t>Answer the questions on the sheet about organ systems and specialist treatments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05811">
            <a:off x="938552" y="2929948"/>
            <a:ext cx="2618144" cy="3702724"/>
          </a:xfrm>
          <a:prstGeom prst="rect">
            <a:avLst/>
          </a:prstGeom>
          <a:scene3d>
            <a:camera prst="orthographicFront"/>
            <a:lightRig rig="threePt" dir="t"/>
          </a:scene3d>
          <a:sp3d>
            <a:bevelT/>
          </a:sp3d>
        </p:spPr>
      </p:pic>
    </p:spTree>
    <p:extLst>
      <p:ext uri="{BB962C8B-B14F-4D97-AF65-F5344CB8AC3E}">
        <p14:creationId xmlns:p14="http://schemas.microsoft.com/office/powerpoint/2010/main" val="2963749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AD5BEE8DE9A84A94D6DACCEBE47FD4" ma:contentTypeVersion="17" ma:contentTypeDescription="Create a new document." ma:contentTypeScope="" ma:versionID="843bae76923d61b697c3328a776ff1a3">
  <xsd:schema xmlns:xsd="http://www.w3.org/2001/XMLSchema" xmlns:xs="http://www.w3.org/2001/XMLSchema" xmlns:p="http://schemas.microsoft.com/office/2006/metadata/properties" xmlns:ns2="94d562b0-5640-4ff2-b088-e981a1f6769e" xmlns:ns3="90dbec51-9a3d-4503-8a33-4975a52d531c" targetNamespace="http://schemas.microsoft.com/office/2006/metadata/properties" ma:root="true" ma:fieldsID="d3efe47292bdaeab434763f32a332e91" ns2:_="" ns3:_="">
    <xsd:import namespace="94d562b0-5640-4ff2-b088-e981a1f6769e"/>
    <xsd:import namespace="90dbec51-9a3d-4503-8a33-4975a52d53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562b0-5640-4ff2-b088-e981a1f67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7202f-b60d-4e2e-9b37-a0cc725d9b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dbec51-9a3d-4503-8a33-4975a52d53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187b0a3-5bac-4deb-a49e-931120f2e912}" ma:internalName="TaxCatchAll" ma:showField="CatchAllData" ma:web="90dbec51-9a3d-4503-8a33-4975a52d53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d562b0-5640-4ff2-b088-e981a1f6769e">
      <Terms xmlns="http://schemas.microsoft.com/office/infopath/2007/PartnerControls"/>
    </lcf76f155ced4ddcb4097134ff3c332f>
    <TaxCatchAll xmlns="90dbec51-9a3d-4503-8a33-4975a52d531c" xsi:nil="true"/>
  </documentManagement>
</p:properties>
</file>

<file path=customXml/itemProps1.xml><?xml version="1.0" encoding="utf-8"?>
<ds:datastoreItem xmlns:ds="http://schemas.openxmlformats.org/officeDocument/2006/customXml" ds:itemID="{74F58DC7-325C-4B3C-A580-E18495C66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562b0-5640-4ff2-b088-e981a1f6769e"/>
    <ds:schemaRef ds:uri="90dbec51-9a3d-4503-8a33-4975a52d5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DE8D8-C249-4E4F-AA82-6B661D6C3D56}">
  <ds:schemaRefs>
    <ds:schemaRef ds:uri="http://schemas.microsoft.com/sharepoint/v3/contenttype/forms"/>
  </ds:schemaRefs>
</ds:datastoreItem>
</file>

<file path=customXml/itemProps3.xml><?xml version="1.0" encoding="utf-8"?>
<ds:datastoreItem xmlns:ds="http://schemas.openxmlformats.org/officeDocument/2006/customXml" ds:itemID="{C1225702-90D3-4F75-87C0-7D393116B782}">
  <ds:schemaRefs>
    <ds:schemaRef ds:uri="http://schemas.microsoft.com/office/2006/metadata/properties"/>
    <ds:schemaRef ds:uri="http://schemas.microsoft.com/office/infopath/2007/PartnerControls"/>
    <ds:schemaRef ds:uri="94d562b0-5640-4ff2-b088-e981a1f6769e"/>
    <ds:schemaRef ds:uri="90dbec51-9a3d-4503-8a33-4975a52d531c"/>
  </ds:schemaRefs>
</ds:datastoreItem>
</file>

<file path=docProps/app.xml><?xml version="1.0" encoding="utf-8"?>
<Properties xmlns="http://schemas.openxmlformats.org/officeDocument/2006/extended-properties" xmlns:vt="http://schemas.openxmlformats.org/officeDocument/2006/docPropsVTypes">
  <TotalTime>58</TotalTime>
  <Words>552</Words>
  <Application>Microsoft Office PowerPoint</Application>
  <PresentationFormat>Widescreen</PresentationFormat>
  <Paragraphs>52</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3_Office Theme</vt:lpstr>
      <vt:lpstr>PowerPoint Presentation</vt:lpstr>
      <vt:lpstr>In this module, you will learn:</vt:lpstr>
      <vt:lpstr>PowerPoint Presentation</vt:lpstr>
      <vt:lpstr>Pre-hospital Care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Racheal Fudge</dc:creator>
  <cp:lastModifiedBy>Rhiannon Evans</cp:lastModifiedBy>
  <cp:revision>20</cp:revision>
  <dcterms:created xsi:type="dcterms:W3CDTF">2018-02-25T13:38:30Z</dcterms:created>
  <dcterms:modified xsi:type="dcterms:W3CDTF">2022-07-29T14:46:23Z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0x01010092AD5BEE8DE9A84A94D6DACCEBE47FD4</vt:lpwstr>
  </property>
  <property fmtid="{D5CDD505-2E9C-101B-9397-08002B2CF9AE}" pid="3" name="MediaServiceImageTags">
    <vt:lpwstr/>
  </property>
</Properties>
</file>