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2"/>
  </p:notesMasterIdLst>
  <p:handoutMasterIdLst>
    <p:handoutMasterId r:id="rId13"/>
  </p:handoutMasterIdLst>
  <p:sldIdLst>
    <p:sldId id="264"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AC99F-C02B-2000-B881-6DD62663C6A7}" v="25" dt="2021-05-20T15:48:58.223"/>
    <p1510:client id="{E59862D8-0115-B280-7D0C-4AD54E4E122E}" v="2" dt="2022-07-29T14:46:52.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763" autoAdjust="0"/>
  </p:normalViewPr>
  <p:slideViewPr>
    <p:cSldViewPr snapToGrid="0">
      <p:cViewPr varScale="1">
        <p:scale>
          <a:sx n="87" d="100"/>
          <a:sy n="87" d="100"/>
        </p:scale>
        <p:origin x="1512" y="78"/>
      </p:cViewPr>
      <p:guideLst/>
    </p:cSldViewPr>
  </p:slideViewPr>
  <p:notesTextViewPr>
    <p:cViewPr>
      <p:scale>
        <a:sx n="1" d="1"/>
        <a:sy n="1" d="1"/>
      </p:scale>
      <p:origin x="0" y="0"/>
    </p:cViewPr>
  </p:notesTextViewPr>
  <p:notesViewPr>
    <p:cSldViewPr snapToGrid="0">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Evans" userId="S::r.evans@londonsairambulance.org.uk::8baad577-6a4c-4d56-8cf3-2c86bf9cc3de" providerId="AD" clId="Web-{E59862D8-0115-B280-7D0C-4AD54E4E122E}"/>
    <pc:docChg chg="delSld modSld">
      <pc:chgData name="Rhiannon Evans" userId="S::r.evans@londonsairambulance.org.uk::8baad577-6a4c-4d56-8cf3-2c86bf9cc3de" providerId="AD" clId="Web-{E59862D8-0115-B280-7D0C-4AD54E4E122E}" dt="2022-07-29T14:46:52.885" v="1"/>
      <pc:docMkLst>
        <pc:docMk/>
      </pc:docMkLst>
      <pc:sldChg chg="del">
        <pc:chgData name="Rhiannon Evans" userId="S::r.evans@londonsairambulance.org.uk::8baad577-6a4c-4d56-8cf3-2c86bf9cc3de" providerId="AD" clId="Web-{E59862D8-0115-B280-7D0C-4AD54E4E122E}" dt="2022-07-29T14:46:52.885" v="1"/>
        <pc:sldMkLst>
          <pc:docMk/>
          <pc:sldMk cId="2296523792" sldId="263"/>
        </pc:sldMkLst>
      </pc:sldChg>
      <pc:sldChg chg="delSp">
        <pc:chgData name="Rhiannon Evans" userId="S::r.evans@londonsairambulance.org.uk::8baad577-6a4c-4d56-8cf3-2c86bf9cc3de" providerId="AD" clId="Web-{E59862D8-0115-B280-7D0C-4AD54E4E122E}" dt="2022-07-29T14:46:39.431" v="0"/>
        <pc:sldMkLst>
          <pc:docMk/>
          <pc:sldMk cId="3141937270" sldId="264"/>
        </pc:sldMkLst>
        <pc:picChg chg="del">
          <ac:chgData name="Rhiannon Evans" userId="S::r.evans@londonsairambulance.org.uk::8baad577-6a4c-4d56-8cf3-2c86bf9cc3de" providerId="AD" clId="Web-{E59862D8-0115-B280-7D0C-4AD54E4E122E}" dt="2022-07-29T14:46:39.431" v="0"/>
          <ac:picMkLst>
            <pc:docMk/>
            <pc:sldMk cId="3141937270" sldId="264"/>
            <ac:picMk id="9" creationId="{940AE4C6-EA57-244B-BE5A-DC6E89038181}"/>
          </ac:picMkLst>
        </pc:picChg>
      </pc:sldChg>
    </pc:docChg>
  </pc:docChgLst>
  <pc:docChgLst>
    <pc:chgData name="Rhiannon Evans" userId="S::r.evans@londonsairambulance.org.uk::8baad577-6a4c-4d56-8cf3-2c86bf9cc3de" providerId="AD" clId="Web-{3ACAC99F-C02B-2000-B881-6DD62663C6A7}"/>
    <pc:docChg chg="addSld delSld modSld sldOrd addMainMaster">
      <pc:chgData name="Rhiannon Evans" userId="S::r.evans@londonsairambulance.org.uk::8baad577-6a4c-4d56-8cf3-2c86bf9cc3de" providerId="AD" clId="Web-{3ACAC99F-C02B-2000-B881-6DD62663C6A7}" dt="2021-05-20T15:48:58.223" v="12"/>
      <pc:docMkLst>
        <pc:docMk/>
      </pc:docMkLst>
      <pc:sldChg chg="del">
        <pc:chgData name="Rhiannon Evans" userId="S::r.evans@londonsairambulance.org.uk::8baad577-6a4c-4d56-8cf3-2c86bf9cc3de" providerId="AD" clId="Web-{3ACAC99F-C02B-2000-B881-6DD62663C6A7}" dt="2021-05-20T15:48:58.223" v="12"/>
        <pc:sldMkLst>
          <pc:docMk/>
          <pc:sldMk cId="2454330840" sldId="256"/>
        </pc:sldMkLst>
      </pc:sldChg>
      <pc:sldChg chg="modSp add ord">
        <pc:chgData name="Rhiannon Evans" userId="S::r.evans@londonsairambulance.org.uk::8baad577-6a4c-4d56-8cf3-2c86bf9cc3de" providerId="AD" clId="Web-{3ACAC99F-C02B-2000-B881-6DD62663C6A7}" dt="2021-05-20T15:48:53.989" v="11" actId="20577"/>
        <pc:sldMkLst>
          <pc:docMk/>
          <pc:sldMk cId="3141937270" sldId="264"/>
        </pc:sldMkLst>
        <pc:spChg chg="mod">
          <ac:chgData name="Rhiannon Evans" userId="S::r.evans@londonsairambulance.org.uk::8baad577-6a4c-4d56-8cf3-2c86bf9cc3de" providerId="AD" clId="Web-{3ACAC99F-C02B-2000-B881-6DD62663C6A7}" dt="2021-05-20T15:48:53.989" v="11" actId="20577"/>
          <ac:spMkLst>
            <pc:docMk/>
            <pc:sldMk cId="3141937270" sldId="264"/>
            <ac:spMk id="3" creationId="{00000000-0000-0000-0000-000000000000}"/>
          </ac:spMkLst>
        </pc:spChg>
      </pc:sldChg>
      <pc:sldMasterChg chg="add addSldLayout">
        <pc:chgData name="Rhiannon Evans" userId="S::r.evans@londonsairambulance.org.uk::8baad577-6a4c-4d56-8cf3-2c86bf9cc3de" providerId="AD" clId="Web-{3ACAC99F-C02B-2000-B881-6DD62663C6A7}" dt="2021-05-20T15:48:37.316" v="0"/>
        <pc:sldMasterMkLst>
          <pc:docMk/>
          <pc:sldMasterMk cId="3268259187" sldId="2147483660"/>
        </pc:sldMasterMkLst>
        <pc:sldLayoutChg chg="add">
          <pc:chgData name="Rhiannon Evans" userId="S::r.evans@londonsairambulance.org.uk::8baad577-6a4c-4d56-8cf3-2c86bf9cc3de" providerId="AD" clId="Web-{3ACAC99F-C02B-2000-B881-6DD62663C6A7}" dt="2021-05-20T15:48:37.316" v="0"/>
          <pc:sldLayoutMkLst>
            <pc:docMk/>
            <pc:sldMasterMk cId="3268259187" sldId="2147483660"/>
            <pc:sldLayoutMk cId="753200242" sldId="2147483661"/>
          </pc:sldLayoutMkLst>
        </pc:sldLayoutChg>
        <pc:sldLayoutChg chg="add">
          <pc:chgData name="Rhiannon Evans" userId="S::r.evans@londonsairambulance.org.uk::8baad577-6a4c-4d56-8cf3-2c86bf9cc3de" providerId="AD" clId="Web-{3ACAC99F-C02B-2000-B881-6DD62663C6A7}" dt="2021-05-20T15:48:37.316" v="0"/>
          <pc:sldLayoutMkLst>
            <pc:docMk/>
            <pc:sldMasterMk cId="3268259187" sldId="2147483660"/>
            <pc:sldLayoutMk cId="445532992" sldId="2147483662"/>
          </pc:sldLayoutMkLst>
        </pc:sldLayoutChg>
        <pc:sldLayoutChg chg="add">
          <pc:chgData name="Rhiannon Evans" userId="S::r.evans@londonsairambulance.org.uk::8baad577-6a4c-4d56-8cf3-2c86bf9cc3de" providerId="AD" clId="Web-{3ACAC99F-C02B-2000-B881-6DD62663C6A7}" dt="2021-05-20T15:48:37.316" v="0"/>
          <pc:sldLayoutMkLst>
            <pc:docMk/>
            <pc:sldMasterMk cId="3268259187" sldId="2147483660"/>
            <pc:sldLayoutMk cId="446078926" sldId="2147483663"/>
          </pc:sldLayoutMkLst>
        </pc:sldLayoutChg>
        <pc:sldLayoutChg chg="add">
          <pc:chgData name="Rhiannon Evans" userId="S::r.evans@londonsairambulance.org.uk::8baad577-6a4c-4d56-8cf3-2c86bf9cc3de" providerId="AD" clId="Web-{3ACAC99F-C02B-2000-B881-6DD62663C6A7}" dt="2021-05-20T15:48:37.316" v="0"/>
          <pc:sldLayoutMkLst>
            <pc:docMk/>
            <pc:sldMasterMk cId="3268259187" sldId="2147483660"/>
            <pc:sldLayoutMk cId="1361196855" sldId="2147483664"/>
          </pc:sldLayoutMkLst>
        </pc:sldLayoutChg>
        <pc:sldLayoutChg chg="add">
          <pc:chgData name="Rhiannon Evans" userId="S::r.evans@londonsairambulance.org.uk::8baad577-6a4c-4d56-8cf3-2c86bf9cc3de" providerId="AD" clId="Web-{3ACAC99F-C02B-2000-B881-6DD62663C6A7}" dt="2021-05-20T15:48:37.316" v="0"/>
          <pc:sldLayoutMkLst>
            <pc:docMk/>
            <pc:sldMasterMk cId="3268259187" sldId="2147483660"/>
            <pc:sldLayoutMk cId="3678582393" sldId="2147483665"/>
          </pc:sldLayoutMkLst>
        </pc:sldLayoutChg>
        <pc:sldLayoutChg chg="add">
          <pc:chgData name="Rhiannon Evans" userId="S::r.evans@londonsairambulance.org.uk::8baad577-6a4c-4d56-8cf3-2c86bf9cc3de" providerId="AD" clId="Web-{3ACAC99F-C02B-2000-B881-6DD62663C6A7}" dt="2021-05-20T15:48:37.316" v="0"/>
          <pc:sldLayoutMkLst>
            <pc:docMk/>
            <pc:sldMasterMk cId="3268259187" sldId="2147483660"/>
            <pc:sldLayoutMk cId="1492711104" sldId="214748366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8BC2D9-B120-4817-89B8-DE4AABA8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0F5A717-35B6-407B-9D3F-833D2F99F3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1C5EFE-A876-46FA-A5CC-F518AE798475}" type="datetimeFigureOut">
              <a:rPr lang="en-GB" smtClean="0"/>
              <a:t>29/07/2022</a:t>
            </a:fld>
            <a:endParaRPr lang="en-GB"/>
          </a:p>
        </p:txBody>
      </p:sp>
      <p:sp>
        <p:nvSpPr>
          <p:cNvPr id="4" name="Footer Placeholder 3">
            <a:extLst>
              <a:ext uri="{FF2B5EF4-FFF2-40B4-BE49-F238E27FC236}">
                <a16:creationId xmlns:a16="http://schemas.microsoft.com/office/drawing/2014/main" id="{BCF3FED6-08BF-46C7-98BD-265EABA13B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5973B3C-E83B-4CE9-B0BE-56123D3E2F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DD8CFF-261C-4DBE-B692-9D7A57A8A6E6}" type="slidenum">
              <a:rPr lang="en-GB" smtClean="0"/>
              <a:t>‹#›</a:t>
            </a:fld>
            <a:endParaRPr lang="en-GB"/>
          </a:p>
        </p:txBody>
      </p:sp>
    </p:spTree>
    <p:extLst>
      <p:ext uri="{BB962C8B-B14F-4D97-AF65-F5344CB8AC3E}">
        <p14:creationId xmlns:p14="http://schemas.microsoft.com/office/powerpoint/2010/main" val="1205009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34B15-6D6E-4BD9-B5C3-C157463E94FF}"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19ED1-1157-4BB8-AB76-4766A61637F7}" type="slidenum">
              <a:rPr lang="en-GB" smtClean="0"/>
              <a:t>‹#›</a:t>
            </a:fld>
            <a:endParaRPr lang="en-GB"/>
          </a:p>
        </p:txBody>
      </p:sp>
    </p:spTree>
    <p:extLst>
      <p:ext uri="{BB962C8B-B14F-4D97-AF65-F5344CB8AC3E}">
        <p14:creationId xmlns:p14="http://schemas.microsoft.com/office/powerpoint/2010/main" val="280553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2828F-48B3-492C-A08C-034E1625D5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3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3</a:t>
            </a:fld>
            <a:endParaRPr lang="en-GB"/>
          </a:p>
        </p:txBody>
      </p:sp>
    </p:spTree>
    <p:extLst>
      <p:ext uri="{BB962C8B-B14F-4D97-AF65-F5344CB8AC3E}">
        <p14:creationId xmlns:p14="http://schemas.microsoft.com/office/powerpoint/2010/main" val="2719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8D19ED1-1157-4BB8-AB76-4766A61637F7}" type="slidenum">
              <a:rPr lang="en-GB" smtClean="0"/>
              <a:t>4</a:t>
            </a:fld>
            <a:endParaRPr lang="en-GB"/>
          </a:p>
        </p:txBody>
      </p:sp>
    </p:spTree>
    <p:extLst>
      <p:ext uri="{BB962C8B-B14F-4D97-AF65-F5344CB8AC3E}">
        <p14:creationId xmlns:p14="http://schemas.microsoft.com/office/powerpoint/2010/main" val="318858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5</a:t>
            </a:fld>
            <a:endParaRPr lang="en-GB"/>
          </a:p>
        </p:txBody>
      </p:sp>
    </p:spTree>
    <p:extLst>
      <p:ext uri="{BB962C8B-B14F-4D97-AF65-F5344CB8AC3E}">
        <p14:creationId xmlns:p14="http://schemas.microsoft.com/office/powerpoint/2010/main" val="30961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6</a:t>
            </a:fld>
            <a:endParaRPr lang="en-GB"/>
          </a:p>
        </p:txBody>
      </p:sp>
    </p:spTree>
    <p:extLst>
      <p:ext uri="{BB962C8B-B14F-4D97-AF65-F5344CB8AC3E}">
        <p14:creationId xmlns:p14="http://schemas.microsoft.com/office/powerpoint/2010/main" val="4174133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pic>
        <p:nvPicPr>
          <p:cNvPr id="8" name="Picture 7">
            <a:extLst>
              <a:ext uri="{FF2B5EF4-FFF2-40B4-BE49-F238E27FC236}">
                <a16:creationId xmlns:a16="http://schemas.microsoft.com/office/drawing/2014/main" id="{96D7F73D-30DA-42CB-8298-F253BF61EC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401080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2427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417814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pic>
        <p:nvPicPr>
          <p:cNvPr id="7" name="Picture 6">
            <a:extLst>
              <a:ext uri="{FF2B5EF4-FFF2-40B4-BE49-F238E27FC236}">
                <a16:creationId xmlns:a16="http://schemas.microsoft.com/office/drawing/2014/main" id="{0A8BBEB8-5123-4873-B4D6-AB9102AC0EFD}"/>
              </a:ext>
            </a:extLst>
          </p:cNvPr>
          <p:cNvPicPr>
            <a:picLocks noChangeAspect="1"/>
          </p:cNvPicPr>
          <p:nvPr userDrawn="1"/>
        </p:nvPicPr>
        <p:blipFill>
          <a:blip r:embed="rId2"/>
          <a:stretch>
            <a:fillRect/>
          </a:stretch>
        </p:blipFill>
        <p:spPr>
          <a:xfrm>
            <a:off x="0" y="-1"/>
            <a:ext cx="12192000" cy="6869419"/>
          </a:xfrm>
          <a:prstGeom prst="rect">
            <a:avLst/>
          </a:prstGeom>
        </p:spPr>
      </p:pic>
    </p:spTree>
    <p:extLst>
      <p:ext uri="{BB962C8B-B14F-4D97-AF65-F5344CB8AC3E}">
        <p14:creationId xmlns:p14="http://schemas.microsoft.com/office/powerpoint/2010/main" val="75320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55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607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79AB8-52D1-4217-BF9E-97BBCDE24506}"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36119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3678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4927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7781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31858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06EB34-E411-42D6-B756-43BA9A0157B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28406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06EB34-E411-42D6-B756-43BA9A0157B2}" type="datetimeFigureOut">
              <a:rPr lang="en-GB" smtClean="0"/>
              <a:t>29/07/2022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8470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06EB34-E411-42D6-B756-43BA9A0157B2}"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303776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6EB34-E411-42D6-B756-43BA9A0157B2}" type="datetimeFigureOut">
              <a:rPr lang="en-GB" smtClean="0"/>
              <a:t>29/07/2022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393271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6EB34-E411-42D6-B756-43BA9A0157B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285863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6EB34-E411-42D6-B756-43BA9A0157B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9777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EB34-E411-42D6-B756-43BA9A0157B2}"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940ED-61AA-4346-9A10-02AB83087D32}" type="slidenum">
              <a:rPr lang="en-GB" smtClean="0"/>
              <a:t>‹#›</a:t>
            </a:fld>
            <a:endParaRPr lang="en-GB"/>
          </a:p>
        </p:txBody>
      </p:sp>
      <p:pic>
        <p:nvPicPr>
          <p:cNvPr id="8" name="Picture 7">
            <a:extLst>
              <a:ext uri="{FF2B5EF4-FFF2-40B4-BE49-F238E27FC236}">
                <a16:creationId xmlns:a16="http://schemas.microsoft.com/office/drawing/2014/main" id="{6D97C36C-6D76-4B2E-8C0E-5755061EC594}"/>
              </a:ext>
            </a:extLst>
          </p:cNvPr>
          <p:cNvPicPr>
            <a:picLocks noChangeAspect="1"/>
          </p:cNvPicPr>
          <p:nvPr userDrawn="1"/>
        </p:nvPicPr>
        <p:blipFill rotWithShape="1">
          <a:blip r:embed="rId13"/>
          <a:srcRect l="-1120" r="1" b="77212"/>
          <a:stretch/>
        </p:blipFill>
        <p:spPr>
          <a:xfrm>
            <a:off x="-136478" y="0"/>
            <a:ext cx="12328478" cy="2088108"/>
          </a:xfrm>
          <a:prstGeom prst="rect">
            <a:avLst/>
          </a:prstGeom>
        </p:spPr>
      </p:pic>
    </p:spTree>
    <p:extLst>
      <p:ext uri="{BB962C8B-B14F-4D97-AF65-F5344CB8AC3E}">
        <p14:creationId xmlns:p14="http://schemas.microsoft.com/office/powerpoint/2010/main" val="300181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79AB8-52D1-4217-BF9E-97BBCDE24506}"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3F71-498D-4DAB-AAFB-0FAF413AAB69}" type="slidenum">
              <a:rPr lang="en-GB" smtClean="0"/>
              <a:t>‹#›</a:t>
            </a:fld>
            <a:endParaRPr lang="en-GB"/>
          </a:p>
        </p:txBody>
      </p:sp>
      <p:pic>
        <p:nvPicPr>
          <p:cNvPr id="10" name="Picture 9">
            <a:extLst>
              <a:ext uri="{FF2B5EF4-FFF2-40B4-BE49-F238E27FC236}">
                <a16:creationId xmlns:a16="http://schemas.microsoft.com/office/drawing/2014/main" id="{8D2865E9-B9E6-4B98-9675-0CF617D76383}"/>
              </a:ext>
            </a:extLst>
          </p:cNvPr>
          <p:cNvPicPr>
            <a:picLocks noChangeAspect="1"/>
          </p:cNvPicPr>
          <p:nvPr userDrawn="1"/>
        </p:nvPicPr>
        <p:blipFill rotWithShape="1">
          <a:blip r:embed="rId8"/>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26825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tVy_p_rzj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087" y="4659711"/>
            <a:ext cx="9144000" cy="1655762"/>
          </a:xfrm>
        </p:spPr>
        <p:txBody>
          <a:bodyPr vert="horz" lIns="91440" tIns="45720" rIns="91440" bIns="45720" rtlCol="0" anchor="t">
            <a:normAutofit/>
          </a:bodyPr>
          <a:lstStyle/>
          <a:p>
            <a:r>
              <a:rPr lang="en-GB" sz="4400" b="1" dirty="0">
                <a:latin typeface="Arial" panose="020B0604020202020204" pitchFamily="34" charset="0"/>
                <a:cs typeface="Arial" panose="020B0604020202020204" pitchFamily="34" charset="0"/>
              </a:rPr>
              <a:t>London’s Air Ambulance Charity</a:t>
            </a:r>
          </a:p>
          <a:p>
            <a:r>
              <a:rPr lang="en-US" sz="3600" b="1" dirty="0">
                <a:ea typeface="+mn-lt"/>
                <a:cs typeface="+mn-lt"/>
              </a:rPr>
              <a:t>Module 5: Sketching Maps </a:t>
            </a:r>
            <a:endParaRPr lang="en-GB" sz="3600" dirty="0"/>
          </a:p>
        </p:txBody>
      </p:sp>
    </p:spTree>
    <p:extLst>
      <p:ext uri="{BB962C8B-B14F-4D97-AF65-F5344CB8AC3E}">
        <p14:creationId xmlns:p14="http://schemas.microsoft.com/office/powerpoint/2010/main" val="314193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42047" y="2271054"/>
            <a:ext cx="10515600" cy="670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In this module, you will learn:</a:t>
            </a:r>
          </a:p>
        </p:txBody>
      </p:sp>
      <p:sp>
        <p:nvSpPr>
          <p:cNvPr id="5" name="Content Placeholder 2"/>
          <p:cNvSpPr>
            <a:spLocks noGrp="1"/>
          </p:cNvSpPr>
          <p:nvPr/>
        </p:nvSpPr>
        <p:spPr>
          <a:xfrm>
            <a:off x="242047" y="2941352"/>
            <a:ext cx="11707905" cy="329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London’s Air Ambulance lands safely.</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create a sketch map.</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work out if London’s Air Ambulance could land at your school.</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79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08662" y="1907725"/>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Introduction</a:t>
            </a:r>
          </a:p>
        </p:txBody>
      </p:sp>
      <p:pic>
        <p:nvPicPr>
          <p:cNvPr id="5" name="Picture 4">
            <a:hlinkClick r:id="rId3"/>
          </p:cNvPr>
          <p:cNvPicPr>
            <a:picLocks noChangeAspect="1"/>
          </p:cNvPicPr>
          <p:nvPr/>
        </p:nvPicPr>
        <p:blipFill>
          <a:blip r:embed="rId4"/>
          <a:stretch>
            <a:fillRect/>
          </a:stretch>
        </p:blipFill>
        <p:spPr>
          <a:xfrm>
            <a:off x="675109" y="2788451"/>
            <a:ext cx="3177438" cy="3300322"/>
          </a:xfrm>
          <a:prstGeom prst="rect">
            <a:avLst/>
          </a:prstGeom>
          <a:solidFill>
            <a:schemeClr val="accent4"/>
          </a:solidFill>
          <a:scene3d>
            <a:camera prst="orthographicFront"/>
            <a:lightRig rig="threePt" dir="t"/>
          </a:scene3d>
          <a:sp3d>
            <a:bevelT/>
          </a:sp3d>
        </p:spPr>
      </p:pic>
      <p:sp>
        <p:nvSpPr>
          <p:cNvPr id="6" name="Rounded Rectangular Callout 5"/>
          <p:cNvSpPr/>
          <p:nvPr/>
        </p:nvSpPr>
        <p:spPr>
          <a:xfrm>
            <a:off x="4148657" y="2947102"/>
            <a:ext cx="7547361" cy="2983019"/>
          </a:xfrm>
          <a:prstGeom prst="wedgeRoundRectCallout">
            <a:avLst>
              <a:gd name="adj1" fmla="val -70042"/>
              <a:gd name="adj2" fmla="val 19423"/>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As a pilot for London’s Air Ambulance, I need to make sure that the helicopter can land safely. We need an area at least the size of a tennis court, but can land on school playgrounds, bridges, box junctions or multi-storey car parks. In the past we have landed in Trafalgar Square, Piccadilly Circus and on Horse Guards Parade. We rely heavily on mapping tools to find the safest places to land.</a:t>
            </a:r>
          </a:p>
          <a:p>
            <a:pPr algn="r"/>
            <a:r>
              <a:rPr lang="en-GB" sz="2000" b="1" i="1" dirty="0">
                <a:solidFill>
                  <a:schemeClr val="tx1"/>
                </a:solidFill>
                <a:latin typeface="Arial" panose="020B0604020202020204" pitchFamily="34" charset="0"/>
                <a:cs typeface="Arial" panose="020B0604020202020204" pitchFamily="34" charset="0"/>
              </a:rPr>
              <a:t>Captain Dave Rolfe, Pilot</a:t>
            </a:r>
          </a:p>
        </p:txBody>
      </p:sp>
    </p:spTree>
    <p:extLst>
      <p:ext uri="{BB962C8B-B14F-4D97-AF65-F5344CB8AC3E}">
        <p14:creationId xmlns:p14="http://schemas.microsoft.com/office/powerpoint/2010/main" val="234810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08662" y="1899700"/>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Landing Safely</a:t>
            </a:r>
          </a:p>
        </p:txBody>
      </p:sp>
      <p:pic>
        <p:nvPicPr>
          <p:cNvPr id="5" name="Picture 4"/>
          <p:cNvPicPr>
            <a:picLocks noChangeAspect="1"/>
          </p:cNvPicPr>
          <p:nvPr/>
        </p:nvPicPr>
        <p:blipFill>
          <a:blip r:embed="rId3"/>
          <a:stretch>
            <a:fillRect/>
          </a:stretch>
        </p:blipFill>
        <p:spPr>
          <a:xfrm>
            <a:off x="615696" y="2419389"/>
            <a:ext cx="5592273" cy="4363729"/>
          </a:xfrm>
          <a:prstGeom prst="rect">
            <a:avLst/>
          </a:prstGeom>
        </p:spPr>
      </p:pic>
      <p:sp>
        <p:nvSpPr>
          <p:cNvPr id="6" name="TextBox 5"/>
          <p:cNvSpPr txBox="1"/>
          <p:nvPr/>
        </p:nvSpPr>
        <p:spPr>
          <a:xfrm>
            <a:off x="6096000" y="2615666"/>
            <a:ext cx="5431536" cy="2862322"/>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The London’s Air Ambulance helicopters are built for urban environments and can land in relatively tight spaces.  Their steel skids also allow them to land on soft surfaces spreading out the weight of the helicopter.</a:t>
            </a:r>
          </a:p>
          <a:p>
            <a:pPr>
              <a:spcBef>
                <a:spcPts val="600"/>
              </a:spcBef>
              <a:spcAft>
                <a:spcPts val="600"/>
              </a:spcAft>
            </a:pPr>
            <a:endParaRPr lang="en-GB" sz="2000" dirty="0">
              <a:latin typeface="Arial" panose="020B0604020202020204" pitchFamily="34" charset="0"/>
              <a:cs typeface="Arial" panose="020B0604020202020204" pitchFamily="34" charset="0"/>
            </a:endParaRPr>
          </a:p>
          <a:p>
            <a:pPr>
              <a:spcBef>
                <a:spcPts val="600"/>
              </a:spcBef>
              <a:spcAft>
                <a:spcPts val="600"/>
              </a:spcAft>
            </a:pPr>
            <a:r>
              <a:rPr lang="en-GB" sz="2000" dirty="0">
                <a:latin typeface="Arial" panose="020B0604020202020204" pitchFamily="34" charset="0"/>
                <a:cs typeface="Arial" panose="020B0604020202020204" pitchFamily="34" charset="0"/>
              </a:rPr>
              <a:t>A London’s Air Ambulance helicopter can land in an area as small as a tennis court!</a:t>
            </a:r>
          </a:p>
        </p:txBody>
      </p:sp>
    </p:spTree>
    <p:extLst>
      <p:ext uri="{BB962C8B-B14F-4D97-AF65-F5344CB8AC3E}">
        <p14:creationId xmlns:p14="http://schemas.microsoft.com/office/powerpoint/2010/main" val="364746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22729" y="2041194"/>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Drawing Sketch Maps</a:t>
            </a:r>
          </a:p>
        </p:txBody>
      </p:sp>
      <p:sp>
        <p:nvSpPr>
          <p:cNvPr id="5" name="TextBox 4"/>
          <p:cNvSpPr txBox="1"/>
          <p:nvPr/>
        </p:nvSpPr>
        <p:spPr>
          <a:xfrm>
            <a:off x="322729" y="2975317"/>
            <a:ext cx="4743047" cy="3170099"/>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Sketch maps are produced by geographers from observations, showing the main features of an area.</a:t>
            </a:r>
          </a:p>
          <a:p>
            <a:pPr>
              <a:spcBef>
                <a:spcPts val="600"/>
              </a:spcBef>
              <a:spcAft>
                <a:spcPts val="600"/>
              </a:spcAft>
            </a:pPr>
            <a:r>
              <a:rPr lang="en-GB" sz="2000" dirty="0">
                <a:latin typeface="Arial" panose="020B0604020202020204" pitchFamily="34" charset="0"/>
                <a:cs typeface="Arial" panose="020B0604020202020204" pitchFamily="34" charset="0"/>
              </a:rPr>
              <a:t>Create a sketch map of your school and plot a “H” where you think the best place for a helicopter to land might be.</a:t>
            </a:r>
          </a:p>
          <a:p>
            <a:pPr>
              <a:spcBef>
                <a:spcPts val="600"/>
              </a:spcBef>
              <a:spcAft>
                <a:spcPts val="600"/>
              </a:spcAft>
            </a:pPr>
            <a:r>
              <a:rPr lang="en-GB" sz="2000" dirty="0">
                <a:latin typeface="Arial" panose="020B0604020202020204" pitchFamily="34" charset="0"/>
                <a:cs typeface="Arial" panose="020B0604020202020204" pitchFamily="34" charset="0"/>
              </a:rPr>
              <a:t>Use a trundle wheel to approximate sizes and include a scale, key and coordinates.</a:t>
            </a:r>
          </a:p>
        </p:txBody>
      </p:sp>
      <p:pic>
        <p:nvPicPr>
          <p:cNvPr id="6" name="Picture 5"/>
          <p:cNvPicPr>
            <a:picLocks noChangeAspect="1"/>
          </p:cNvPicPr>
          <p:nvPr/>
        </p:nvPicPr>
        <p:blipFill>
          <a:blip r:embed="rId3"/>
          <a:stretch>
            <a:fillRect/>
          </a:stretch>
        </p:blipFill>
        <p:spPr>
          <a:xfrm>
            <a:off x="5407094" y="2419389"/>
            <a:ext cx="6215633" cy="403236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7811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287768" y="1830877"/>
            <a:ext cx="11904232" cy="10393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Task</a:t>
            </a:r>
          </a:p>
          <a:p>
            <a:pPr marL="0" indent="0">
              <a:buNone/>
            </a:pPr>
            <a:r>
              <a:rPr lang="en-GB" sz="2400" dirty="0">
                <a:latin typeface="Arial" panose="020B0604020202020204" pitchFamily="34" charset="0"/>
                <a:cs typeface="Arial" panose="020B0604020202020204" pitchFamily="34" charset="0"/>
              </a:rPr>
              <a:t>Use the worksheet grid to draw your sketch map and answer the questions in full sentences.</a:t>
            </a:r>
          </a:p>
        </p:txBody>
      </p:sp>
      <p:pic>
        <p:nvPicPr>
          <p:cNvPr id="5" name="Picture 4"/>
          <p:cNvPicPr>
            <a:picLocks noChangeAspect="1"/>
          </p:cNvPicPr>
          <p:nvPr/>
        </p:nvPicPr>
        <p:blipFill>
          <a:blip r:embed="rId3"/>
          <a:stretch>
            <a:fillRect/>
          </a:stretch>
        </p:blipFill>
        <p:spPr>
          <a:xfrm>
            <a:off x="5656826" y="3429000"/>
            <a:ext cx="2565947" cy="2665182"/>
          </a:xfrm>
          <a:prstGeom prst="rect">
            <a:avLst/>
          </a:prstGeom>
          <a:solidFill>
            <a:schemeClr val="accent4"/>
          </a:solidFill>
          <a:scene3d>
            <a:camera prst="orthographicFront"/>
            <a:lightRig rig="threePt" dir="t"/>
          </a:scene3d>
          <a:sp3d>
            <a:bevelT/>
          </a:sp3d>
        </p:spPr>
      </p:pic>
      <p:sp>
        <p:nvSpPr>
          <p:cNvPr id="6" name="Rounded Rectangular Callout 5"/>
          <p:cNvSpPr/>
          <p:nvPr/>
        </p:nvSpPr>
        <p:spPr>
          <a:xfrm>
            <a:off x="8222773" y="3128057"/>
            <a:ext cx="3664427" cy="2938225"/>
          </a:xfrm>
          <a:prstGeom prst="wedgeRoundRectCallout">
            <a:avLst>
              <a:gd name="adj1" fmla="val -79243"/>
              <a:gd name="adj2" fmla="val 22774"/>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dirty="0">
                <a:solidFill>
                  <a:schemeClr val="tx1"/>
                </a:solidFill>
                <a:latin typeface="Arial" panose="020B0604020202020204" pitchFamily="34" charset="0"/>
                <a:cs typeface="Arial" panose="020B0604020202020204" pitchFamily="34" charset="0"/>
              </a:rPr>
              <a:t>I studied engineering at university, and later trained as a pilot. To study engineering, you should focus on maths, physics and engineering at GCSE and A-Level. </a:t>
            </a:r>
          </a:p>
        </p:txBody>
      </p:sp>
      <p:pic>
        <p:nvPicPr>
          <p:cNvPr id="7" name="Picture 6"/>
          <p:cNvPicPr>
            <a:picLocks noChangeAspect="1"/>
          </p:cNvPicPr>
          <p:nvPr/>
        </p:nvPicPr>
        <p:blipFill rotWithShape="1">
          <a:blip r:embed="rId4"/>
          <a:srcRect b="32670"/>
          <a:stretch/>
        </p:blipFill>
        <p:spPr>
          <a:xfrm>
            <a:off x="287768" y="2715065"/>
            <a:ext cx="4414113" cy="3939899"/>
          </a:xfrm>
          <a:prstGeom prst="rect">
            <a:avLst/>
          </a:prstGeom>
        </p:spPr>
      </p:pic>
      <p:pic>
        <p:nvPicPr>
          <p:cNvPr id="3" name="Picture 2"/>
          <p:cNvPicPr>
            <a:picLocks noChangeAspect="1"/>
          </p:cNvPicPr>
          <p:nvPr/>
        </p:nvPicPr>
        <p:blipFill>
          <a:blip r:embed="rId5"/>
          <a:stretch>
            <a:fillRect/>
          </a:stretch>
        </p:blipFill>
        <p:spPr>
          <a:xfrm>
            <a:off x="581063" y="4102339"/>
            <a:ext cx="3896359" cy="2538558"/>
          </a:xfrm>
          <a:prstGeom prst="rect">
            <a:avLst/>
          </a:prstGeom>
        </p:spPr>
      </p:pic>
      <p:pic>
        <p:nvPicPr>
          <p:cNvPr id="8" name="Picture 7"/>
          <p:cNvPicPr>
            <a:picLocks noChangeAspect="1"/>
          </p:cNvPicPr>
          <p:nvPr/>
        </p:nvPicPr>
        <p:blipFill>
          <a:blip r:embed="rId3"/>
          <a:stretch>
            <a:fillRect/>
          </a:stretch>
        </p:blipFill>
        <p:spPr>
          <a:xfrm>
            <a:off x="438229" y="3025444"/>
            <a:ext cx="618075" cy="641978"/>
          </a:xfrm>
          <a:prstGeom prst="rect">
            <a:avLst/>
          </a:prstGeom>
          <a:solidFill>
            <a:schemeClr val="accent4"/>
          </a:solidFill>
        </p:spPr>
      </p:pic>
    </p:spTree>
    <p:extLst>
      <p:ext uri="{BB962C8B-B14F-4D97-AF65-F5344CB8AC3E}">
        <p14:creationId xmlns:p14="http://schemas.microsoft.com/office/powerpoint/2010/main" val="339648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d562b0-5640-4ff2-b088-e981a1f6769e">
      <Terms xmlns="http://schemas.microsoft.com/office/infopath/2007/PartnerControls"/>
    </lcf76f155ced4ddcb4097134ff3c332f>
    <TaxCatchAll xmlns="90dbec51-9a3d-4503-8a33-4975a52d53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AD5BEE8DE9A84A94D6DACCEBE47FD4" ma:contentTypeVersion="17" ma:contentTypeDescription="Create a new document." ma:contentTypeScope="" ma:versionID="843bae76923d61b697c3328a776ff1a3">
  <xsd:schema xmlns:xsd="http://www.w3.org/2001/XMLSchema" xmlns:xs="http://www.w3.org/2001/XMLSchema" xmlns:p="http://schemas.microsoft.com/office/2006/metadata/properties" xmlns:ns2="94d562b0-5640-4ff2-b088-e981a1f6769e" xmlns:ns3="90dbec51-9a3d-4503-8a33-4975a52d531c" targetNamespace="http://schemas.microsoft.com/office/2006/metadata/properties" ma:root="true" ma:fieldsID="d3efe47292bdaeab434763f32a332e91" ns2:_="" ns3:_="">
    <xsd:import namespace="94d562b0-5640-4ff2-b088-e981a1f6769e"/>
    <xsd:import namespace="90dbec51-9a3d-4503-8a33-4975a52d53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562b0-5640-4ff2-b088-e981a1f67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7202f-b60d-4e2e-9b37-a0cc725d9b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dbec51-9a3d-4503-8a33-4975a52d53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187b0a3-5bac-4deb-a49e-931120f2e912}" ma:internalName="TaxCatchAll" ma:showField="CatchAllData" ma:web="90dbec51-9a3d-4503-8a33-4975a52d5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863BE-BDAB-43F8-BE54-DA75C2CD9F0B}">
  <ds:schemaRefs>
    <ds:schemaRef ds:uri="http://schemas.microsoft.com/sharepoint/v3/contenttype/forms"/>
  </ds:schemaRefs>
</ds:datastoreItem>
</file>

<file path=customXml/itemProps2.xml><?xml version="1.0" encoding="utf-8"?>
<ds:datastoreItem xmlns:ds="http://schemas.openxmlformats.org/officeDocument/2006/customXml" ds:itemID="{86C4225B-C295-4B46-9526-7F9160FF6CCF}">
  <ds:schemaRefs>
    <ds:schemaRef ds:uri="http://schemas.microsoft.com/office/2006/metadata/properties"/>
    <ds:schemaRef ds:uri="http://schemas.microsoft.com/office/infopath/2007/PartnerControls"/>
    <ds:schemaRef ds:uri="94d562b0-5640-4ff2-b088-e981a1f6769e"/>
    <ds:schemaRef ds:uri="90dbec51-9a3d-4503-8a33-4975a52d531c"/>
  </ds:schemaRefs>
</ds:datastoreItem>
</file>

<file path=customXml/itemProps3.xml><?xml version="1.0" encoding="utf-8"?>
<ds:datastoreItem xmlns:ds="http://schemas.openxmlformats.org/officeDocument/2006/customXml" ds:itemID="{4A36FAFF-C0F5-4CBD-B570-FA0DD465E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562b0-5640-4ff2-b088-e981a1f6769e"/>
    <ds:schemaRef ds:uri="90dbec51-9a3d-4503-8a33-4975a52d5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322</Words>
  <Application>Microsoft Office PowerPoint</Application>
  <PresentationFormat>Widescreen</PresentationFormat>
  <Paragraphs>28</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12</cp:revision>
  <dcterms:created xsi:type="dcterms:W3CDTF">2018-02-25T15:04:23Z</dcterms:created>
  <dcterms:modified xsi:type="dcterms:W3CDTF">2022-07-29T14:46:53Z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0x01010092AD5BEE8DE9A84A94D6DACCEBE47FD4</vt:lpwstr>
  </property>
  <property fmtid="{D5CDD505-2E9C-101B-9397-08002B2CF9AE}" pid="3" name="MediaServiceImageTags">
    <vt:lpwstr/>
  </property>
</Properties>
</file>