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48" r:id="rId5"/>
  </p:sldMasterIdLst>
  <p:notesMasterIdLst>
    <p:notesMasterId r:id="rId7"/>
  </p:notesMasterIdLst>
  <p:sldIdLst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052B"/>
    <a:srgbClr val="B419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>
        <p:scale>
          <a:sx n="100" d="100"/>
          <a:sy n="100" d="100"/>
        </p:scale>
        <p:origin x="70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4F54C-CA46-443D-8590-5A9C517B1E87}" type="datetimeFigureOut">
              <a:t>12/6/2022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105B4-E580-4533-A0A2-0732A974F1A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12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7234D-EFB7-4967-AE3C-0106825DA19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214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3F3F9-6614-8AF2-1CAE-F5241083B3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F0829B-75E9-9829-7933-32527669C8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5F549-1311-B0B9-B20F-4887B0808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7997-6BA0-4407-8BEE-89AFDB26B31D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BE3AD-6DC5-2623-8AD2-24676E92F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E1556-489D-F2AD-936E-A6C072B53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4881-D4CA-4222-88BA-0D0390339B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454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4BDF3-D4F6-6B30-9554-7D4C12D52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28B58-E5A2-72D4-5414-8035BA76E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9EED6-E57A-E577-9A03-89C2852BD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7997-6BA0-4407-8BEE-89AFDB26B31D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0BF41-E860-16F1-0559-DAEA20783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E2EB9-9537-84C9-BA38-9C8EB1A32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4881-D4CA-4222-88BA-0D0390339B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872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13711-F24F-C3EA-E1A2-E55B53F00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1773C-8D73-8B74-4E3B-C1C24E3E5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3CDB8-EAB8-A81B-9977-0B5AB030B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7997-6BA0-4407-8BEE-89AFDB26B31D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ABBC9-47E7-6BE0-B884-F1E25064C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899A5-613B-1D18-615E-A2841FF0E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4881-D4CA-4222-88BA-0D0390339B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E5264-6377-DB23-4995-6D4E36F98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84837-4AC6-901E-236B-29237FB792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A91F6A-78A3-CE6E-BC5E-78588092A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E8AAB6-DD19-ECF5-9B44-3FCF8F6D0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7997-6BA0-4407-8BEE-89AFDB26B31D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6425DC-4E3B-CE36-721A-D43741BC0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10C804-18F8-B737-3727-447464E54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4881-D4CA-4222-88BA-0D0390339B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747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9B5A8-5C7D-015A-681C-7C0AD9AD2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A55747-01C4-0A3B-A41D-CE089D361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A0F588-E74C-7598-75F3-91290F7F56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43F6B8-8DB2-F71F-5B97-D0E7D6E4F1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DC2370-3A45-259D-02B3-BF55569452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05B3F5-7814-A4BE-7BAE-08B4B665E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7997-6BA0-4407-8BEE-89AFDB26B31D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9172A2-7244-B285-A6AC-C29B48C08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E411F6-D5B1-20A8-5795-7F9744805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4881-D4CA-4222-88BA-0D0390339B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471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5ABA7-E595-B57F-236D-8415E57D8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DD550A-72B6-BFD1-32A2-512036C8C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7997-6BA0-4407-8BEE-89AFDB26B31D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82789-5F78-C3E2-B8C6-2ADCD6370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C7F750-9869-1F63-7C44-2D27F5463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4881-D4CA-4222-88BA-0D0390339B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4438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47FF1D-2C9F-C9E8-AEF3-C39615C20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7997-6BA0-4407-8BEE-89AFDB26B31D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F07623-C908-C585-9851-BC63B2059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E13397-5646-7815-8994-D7A25EAA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4881-D4CA-4222-88BA-0D0390339B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822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B45C4-091C-4FA4-FF7C-AC745479A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123DA-9CB4-DE54-A5BF-186F318BF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628625-3915-A9D9-C6D5-E3E88E3E7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CFE015-5A64-CEF9-94FE-F27EC4F5A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7997-6BA0-4407-8BEE-89AFDB26B31D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C097F4-2A48-8F54-3E56-30E9B433A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BA088A-B8EF-DC98-04F2-9518BECD1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4881-D4CA-4222-88BA-0D0390339B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28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56B11-A703-7914-CCD4-69BCA9230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D0221E-8BC6-3DB6-26A2-B7E40A3BF9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0820F3-BB35-C1D6-D9B5-66598BF1EE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C34929-D98C-52B7-FFCE-E9DAB029A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7997-6BA0-4407-8BEE-89AFDB26B31D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2BDA06-794B-991C-1532-A7AC6EA01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2249C9-345D-D833-A1BB-BA6D06C44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4881-D4CA-4222-88BA-0D0390339B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7778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FA1F1-17F0-6848-99D0-650398450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35A47B-B524-56D8-9A21-274AC26708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427B0-D893-5C34-8EF0-C78198789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7997-6BA0-4407-8BEE-89AFDB26B31D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32D88-EE05-F035-D03E-FD9EAD92E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335BA-DAD0-0FC7-3FF8-909045E6B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4881-D4CA-4222-88BA-0D0390339B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180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BE618C-344D-8F9D-415B-2E20E65D63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6C591E-C58A-D4E6-8CE1-DC0A6DB83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21A31-74B1-EA0B-3889-FD6389374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7997-6BA0-4407-8BEE-89AFDB26B31D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79287-7A41-3391-E7C0-86FA7787D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05415-30C3-EF84-19B9-F6F748DF4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44881-D4CA-4222-88BA-0D0390339B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419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71B199-337A-B260-D57A-7FFE9D5F2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14770B-BF1D-BEB5-FED7-399D1BC03B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BBE87-2780-D3D7-5DF2-AC3610C060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A7997-6BA0-4407-8BEE-89AFDB26B31D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2F173-0963-EC73-A791-0A886CCE43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7E6061-D3CC-AA21-B173-CAB973B5BA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44881-D4CA-4222-88BA-0D0390339B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94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CE662C8-38CD-D365-8147-30B38B202A78}"/>
              </a:ext>
            </a:extLst>
          </p:cNvPr>
          <p:cNvSpPr/>
          <p:nvPr/>
        </p:nvSpPr>
        <p:spPr>
          <a:xfrm>
            <a:off x="0" y="0"/>
            <a:ext cx="12192670" cy="2058926"/>
          </a:xfrm>
          <a:prstGeom prst="rect">
            <a:avLst/>
          </a:prstGeom>
          <a:solidFill>
            <a:srgbClr val="E1183A"/>
          </a:solidFill>
          <a:ln>
            <a:solidFill>
              <a:srgbClr val="E118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1A274D0-DDA1-B09D-DF9E-77719C12073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561"/>
          <a:stretch/>
        </p:blipFill>
        <p:spPr>
          <a:xfrm>
            <a:off x="-1340" y="0"/>
            <a:ext cx="1736904" cy="17556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77E42A5-8686-6D93-4813-88B29B01422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480"/>
          <a:stretch/>
        </p:blipFill>
        <p:spPr>
          <a:xfrm>
            <a:off x="-670" y="4799074"/>
            <a:ext cx="12192670" cy="20589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DE55547-54C5-925B-3813-A403E96297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9117" y="619636"/>
            <a:ext cx="7477125" cy="62865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47A2122-66D9-2D3B-5C41-857ACD3438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398641"/>
              </p:ext>
            </p:extLst>
          </p:nvPr>
        </p:nvGraphicFramePr>
        <p:xfrm>
          <a:off x="0" y="0"/>
          <a:ext cx="12192000" cy="7303087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3540642">
                  <a:extLst>
                    <a:ext uri="{9D8B030D-6E8A-4147-A177-3AD203B41FA5}">
                      <a16:colId xmlns:a16="http://schemas.microsoft.com/office/drawing/2014/main" val="898418308"/>
                    </a:ext>
                  </a:extLst>
                </a:gridCol>
                <a:gridCol w="8651358">
                  <a:extLst>
                    <a:ext uri="{9D8B030D-6E8A-4147-A177-3AD203B41FA5}">
                      <a16:colId xmlns:a16="http://schemas.microsoft.com/office/drawing/2014/main" val="2750444599"/>
                    </a:ext>
                  </a:extLst>
                </a:gridCol>
              </a:tblGrid>
              <a:tr h="4971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dirty="0">
                          <a:solidFill>
                            <a:srgbClr val="FFFF00"/>
                          </a:solidFill>
                          <a:effectLst/>
                          <a:latin typeface="Antonio" panose="02000303000000000000" pitchFamily="2" charset="0"/>
                        </a:rPr>
                        <a:t> BEHAVIOUR FRAMEWORK</a:t>
                      </a:r>
                      <a:endParaRPr lang="en-GB" sz="2000" dirty="0">
                        <a:solidFill>
                          <a:srgbClr val="FFFF00"/>
                        </a:solidFill>
                        <a:effectLst/>
                        <a:latin typeface="Antonio" panose="02000303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08" marR="48308" marT="0" marB="0">
                    <a:solidFill>
                      <a:srgbClr val="B4192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000" b="1" kern="1200" dirty="0">
                          <a:solidFill>
                            <a:srgbClr val="FFFF00"/>
                          </a:solidFill>
                          <a:effectLst/>
                          <a:latin typeface="Antonio" panose="02000303000000000000" pitchFamily="2" charset="0"/>
                          <a:ea typeface="+mn-ea"/>
                          <a:cs typeface="+mn-cs"/>
                        </a:rPr>
                        <a:t> WE WILL...</a:t>
                      </a:r>
                    </a:p>
                  </a:txBody>
                  <a:tcPr marL="48308" marR="48308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827420"/>
                  </a:ext>
                </a:extLst>
              </a:tr>
              <a:tr h="2036500"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Antonio" panose="02000303000000000000" pitchFamily="2" charset="0"/>
                          <a:ea typeface="+mn-ea"/>
                          <a:cs typeface="+mn-cs"/>
                        </a:rPr>
                        <a:t> COMPASSIONATE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300" kern="1200" dirty="0">
                          <a:solidFill>
                            <a:schemeClr val="bg1"/>
                          </a:solidFill>
                          <a:effectLst/>
                          <a:latin typeface="Univers" panose="020B0503020202020204" pitchFamily="34" charset="0"/>
                          <a:ea typeface="+mn-ea"/>
                          <a:cs typeface="+mn-cs"/>
                        </a:rPr>
                        <a:t>We care about people and put them at the heart of everything we do. 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300" kern="1200" dirty="0">
                          <a:solidFill>
                            <a:schemeClr val="bg1"/>
                          </a:solidFill>
                          <a:effectLst/>
                          <a:latin typeface="Univers" panose="020B0503020202020204" pitchFamily="34" charset="0"/>
                          <a:ea typeface="+mn-ea"/>
                          <a:cs typeface="+mn-cs"/>
                        </a:rPr>
                        <a:t>We are kind, respectful and always keen to listen to feedback to continue to improve.</a:t>
                      </a:r>
                    </a:p>
                  </a:txBody>
                  <a:tcPr marL="48308" marR="48308" marT="0" marB="0">
                    <a:solidFill>
                      <a:srgbClr val="B41922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400" kern="1200" dirty="0">
                          <a:solidFill>
                            <a:schemeClr val="bg1"/>
                          </a:solidFill>
                          <a:effectLst/>
                          <a:latin typeface="Univers" panose="020B0503020202020204" pitchFamily="34" charset="0"/>
                          <a:ea typeface="+mn-ea"/>
                          <a:cs typeface="+mn-cs"/>
                        </a:rPr>
                        <a:t>Behave professionally and respectfully to each other (and about each other when we are speaking to others).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400" kern="1200" dirty="0">
                          <a:solidFill>
                            <a:schemeClr val="bg1"/>
                          </a:solidFill>
                          <a:effectLst/>
                          <a:latin typeface="Univers" panose="020B0503020202020204" pitchFamily="34" charset="0"/>
                          <a:ea typeface="+mn-ea"/>
                          <a:cs typeface="+mn-cs"/>
                        </a:rPr>
                        <a:t>Actively seek and embrace feedback and use it as an opportunity to improve.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400" kern="1200" dirty="0">
                          <a:solidFill>
                            <a:schemeClr val="bg1"/>
                          </a:solidFill>
                          <a:effectLst/>
                          <a:latin typeface="Univers" panose="020B0503020202020204" pitchFamily="34" charset="0"/>
                          <a:ea typeface="+mn-ea"/>
                          <a:cs typeface="+mn-cs"/>
                        </a:rPr>
                        <a:t>Genuinely listen to each other to understand each other’s perspectives and opinions.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400" kern="1200" dirty="0">
                          <a:solidFill>
                            <a:schemeClr val="bg1"/>
                          </a:solidFill>
                          <a:effectLst/>
                          <a:latin typeface="Univers" panose="020B0503020202020204" pitchFamily="34" charset="0"/>
                          <a:ea typeface="+mn-ea"/>
                          <a:cs typeface="+mn-cs"/>
                        </a:rPr>
                        <a:t>Regularly reflect on the work we do, how we do it and the impact we have on those we work with.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400" kern="1200" dirty="0">
                          <a:solidFill>
                            <a:schemeClr val="bg1"/>
                          </a:solidFill>
                          <a:effectLst/>
                          <a:latin typeface="Univers" panose="020B0503020202020204" pitchFamily="34" charset="0"/>
                          <a:ea typeface="+mn-ea"/>
                          <a:cs typeface="+mn-cs"/>
                        </a:rPr>
                        <a:t>Be considerate and inclusive in our planning and prioritisation of work. 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400" kern="1200" dirty="0">
                          <a:solidFill>
                            <a:schemeClr val="bg1"/>
                          </a:solidFill>
                          <a:effectLst/>
                          <a:latin typeface="Univers" panose="020B0503020202020204" pitchFamily="34" charset="0"/>
                          <a:ea typeface="+mn-ea"/>
                          <a:cs typeface="+mn-cs"/>
                        </a:rPr>
                        <a:t>Recognise, celebrate, and thank the achievements, successes and efforts of others</a:t>
                      </a:r>
                    </a:p>
                  </a:txBody>
                  <a:tcPr marL="48308" marR="48308" marT="0" marB="0" anchor="ctr">
                    <a:solidFill>
                      <a:srgbClr val="DD05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466727"/>
                  </a:ext>
                </a:extLst>
              </a:tr>
              <a:tr h="2495550"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r>
                        <a:rPr lang="en-GB" sz="1800" dirty="0">
                          <a:effectLst/>
                          <a:latin typeface="Antonio" panose="02000303000000000000" pitchFamily="2" charset="0"/>
                        </a:rPr>
                        <a:t> COURAGEOUS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300" b="1" kern="1200" dirty="0">
                          <a:solidFill>
                            <a:schemeClr val="bg1"/>
                          </a:solidFill>
                          <a:effectLst/>
                          <a:latin typeface="Univers" panose="020B0503020202020204" pitchFamily="34" charset="0"/>
                          <a:ea typeface="+mn-ea"/>
                          <a:cs typeface="+mn-cs"/>
                        </a:rPr>
                        <a:t>We are dedicated to achieving our mission even in challenging circumstances. 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300" b="1" kern="1200" dirty="0">
                          <a:solidFill>
                            <a:schemeClr val="bg1"/>
                          </a:solidFill>
                          <a:effectLst/>
                          <a:latin typeface="Univers" panose="020B0503020202020204" pitchFamily="34" charset="0"/>
                          <a:ea typeface="+mn-ea"/>
                          <a:cs typeface="+mn-cs"/>
                        </a:rPr>
                        <a:t>We are authentic, honest, and not afraid to challenge and take calculated risks. 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300" b="1" kern="1200" dirty="0">
                          <a:solidFill>
                            <a:schemeClr val="bg1"/>
                          </a:solidFill>
                          <a:effectLst/>
                          <a:latin typeface="Univers" panose="020B0503020202020204" pitchFamily="34" charset="0"/>
                          <a:ea typeface="+mn-ea"/>
                          <a:cs typeface="+mn-cs"/>
                        </a:rPr>
                        <a:t>Our courage inspires and empowers others to join our mission to save more lives.</a:t>
                      </a:r>
                    </a:p>
                    <a:p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08" marR="48308" marT="0" marB="0">
                    <a:solidFill>
                      <a:srgbClr val="B41922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buFont typeface="Symbol" panose="05050102010706020507" pitchFamily="18" charset="2"/>
                        <a:buChar char=""/>
                      </a:pPr>
                      <a:r>
                        <a:rPr lang="en-GB" sz="1400" kern="1200" dirty="0">
                          <a:solidFill>
                            <a:schemeClr val="bg1"/>
                          </a:solidFill>
                          <a:effectLst/>
                          <a:latin typeface="Univers" panose="020B0503020202020204" pitchFamily="34" charset="0"/>
                          <a:ea typeface="+mn-ea"/>
                          <a:cs typeface="+mn-cs"/>
                        </a:rPr>
                        <a:t>Speak to each other openly and honestly when issues arise, or we have concerns. </a:t>
                      </a:r>
                    </a:p>
                    <a:p>
                      <a:pPr marL="342900" lvl="0" indent="-342900" algn="l" defTabSz="914400" rtl="0" eaLnBrk="1" latinLnBrk="0" hangingPunct="1">
                        <a:buFont typeface="Symbol" panose="05050102010706020507" pitchFamily="18" charset="2"/>
                        <a:buChar char=""/>
                      </a:pPr>
                      <a:r>
                        <a:rPr lang="en-GB" sz="1400" kern="1200" dirty="0">
                          <a:solidFill>
                            <a:schemeClr val="bg1"/>
                          </a:solidFill>
                          <a:effectLst/>
                          <a:latin typeface="Univers" panose="020B0503020202020204" pitchFamily="34" charset="0"/>
                          <a:ea typeface="+mn-ea"/>
                          <a:cs typeface="+mn-cs"/>
                        </a:rPr>
                        <a:t>Be prepared to take measured risks, clearly explaining the consequences of risks to others.</a:t>
                      </a:r>
                    </a:p>
                    <a:p>
                      <a:pPr marL="342900" lvl="0" indent="-342900" algn="l" defTabSz="914400" rtl="0" eaLnBrk="1" latinLnBrk="0" hangingPunct="1">
                        <a:buFont typeface="Symbol" panose="05050102010706020507" pitchFamily="18" charset="2"/>
                        <a:buChar char=""/>
                      </a:pPr>
                      <a:r>
                        <a:rPr lang="en-GB" sz="1400" kern="1200" dirty="0">
                          <a:solidFill>
                            <a:schemeClr val="bg1"/>
                          </a:solidFill>
                          <a:effectLst/>
                          <a:latin typeface="Univers" panose="020B0503020202020204" pitchFamily="34" charset="0"/>
                          <a:ea typeface="+mn-ea"/>
                          <a:cs typeface="+mn-cs"/>
                        </a:rPr>
                        <a:t>Speak up for ourselves and for others in a balanced, considered and measured manner.</a:t>
                      </a:r>
                    </a:p>
                    <a:p>
                      <a:pPr marL="342900" lvl="0" indent="-342900" algn="l" defTabSz="914400" rtl="0" eaLnBrk="1" latinLnBrk="0" hangingPunct="1">
                        <a:buFont typeface="Symbol" panose="05050102010706020507" pitchFamily="18" charset="2"/>
                        <a:buChar char=""/>
                      </a:pPr>
                      <a:r>
                        <a:rPr lang="en-GB" sz="1400" kern="1200" dirty="0">
                          <a:solidFill>
                            <a:schemeClr val="bg1"/>
                          </a:solidFill>
                          <a:effectLst/>
                          <a:latin typeface="Univers" panose="020B0503020202020204" pitchFamily="34" charset="0"/>
                          <a:ea typeface="+mn-ea"/>
                          <a:cs typeface="+mn-cs"/>
                        </a:rPr>
                        <a:t>Ask for and accept help from others.</a:t>
                      </a:r>
                    </a:p>
                    <a:p>
                      <a:pPr marL="342900" lvl="0" indent="-342900" algn="l" defTabSz="914400" rtl="0" eaLnBrk="1" latinLnBrk="0" hangingPunct="1">
                        <a:buFont typeface="Symbol" panose="05050102010706020507" pitchFamily="18" charset="2"/>
                        <a:buChar char=""/>
                      </a:pPr>
                      <a:r>
                        <a:rPr lang="en-GB" sz="1400" kern="1200" dirty="0">
                          <a:solidFill>
                            <a:schemeClr val="bg1"/>
                          </a:solidFill>
                          <a:effectLst/>
                          <a:latin typeface="Univers" panose="020B0503020202020204" pitchFamily="34" charset="0"/>
                          <a:ea typeface="+mn-ea"/>
                          <a:cs typeface="+mn-cs"/>
                        </a:rPr>
                        <a:t>Seek to provide solutions not problems. </a:t>
                      </a:r>
                    </a:p>
                    <a:p>
                      <a:pPr marL="342900" lvl="0" indent="-342900" algn="l" defTabSz="914400" rtl="0" eaLnBrk="1" latinLnBrk="0" hangingPunct="1">
                        <a:buFont typeface="Symbol" panose="05050102010706020507" pitchFamily="18" charset="2"/>
                        <a:buChar char=""/>
                      </a:pPr>
                      <a:r>
                        <a:rPr lang="en-GB" sz="1400" kern="1200" dirty="0">
                          <a:solidFill>
                            <a:schemeClr val="bg1"/>
                          </a:solidFill>
                          <a:effectLst/>
                          <a:latin typeface="Univers" panose="020B0503020202020204" pitchFamily="34" charset="0"/>
                          <a:ea typeface="+mn-ea"/>
                          <a:cs typeface="+mn-cs"/>
                        </a:rPr>
                        <a:t>Be open about our mistakes.</a:t>
                      </a:r>
                    </a:p>
                    <a:p>
                      <a:pPr marL="342900" lvl="0" indent="-342900" algn="l" defTabSz="914400" rtl="0" eaLnBrk="1" latinLnBrk="0" hangingPunct="1">
                        <a:buFont typeface="Symbol" panose="05050102010706020507" pitchFamily="18" charset="2"/>
                        <a:buChar char=""/>
                      </a:pPr>
                      <a:r>
                        <a:rPr lang="en-GB" sz="1400" kern="1200" dirty="0">
                          <a:solidFill>
                            <a:schemeClr val="bg1"/>
                          </a:solidFill>
                          <a:effectLst/>
                          <a:latin typeface="Univers" panose="020B0503020202020204" pitchFamily="34" charset="0"/>
                          <a:ea typeface="+mn-ea"/>
                          <a:cs typeface="+mn-cs"/>
                        </a:rPr>
                        <a:t>Take personal responsibility for decisions.</a:t>
                      </a:r>
                    </a:p>
                    <a:p>
                      <a:pPr marL="342900" lvl="0" indent="-342900" algn="l" defTabSz="914400" rtl="0" eaLnBrk="1" latinLnBrk="0" hangingPunct="1">
                        <a:buFont typeface="Symbol" panose="05050102010706020507" pitchFamily="18" charset="2"/>
                        <a:buChar char=""/>
                      </a:pPr>
                      <a:r>
                        <a:rPr lang="en-GB" sz="1400" kern="1200" dirty="0">
                          <a:solidFill>
                            <a:schemeClr val="bg1"/>
                          </a:solidFill>
                          <a:effectLst/>
                          <a:latin typeface="Univers" panose="020B0503020202020204" pitchFamily="34" charset="0"/>
                          <a:ea typeface="+mn-ea"/>
                          <a:cs typeface="+mn-cs"/>
                        </a:rPr>
                        <a:t>Remain calm, measured, and balanced in challenging situations.</a:t>
                      </a:r>
                    </a:p>
                    <a:p>
                      <a:pPr marL="342900" lvl="0" indent="-342900" algn="l" defTabSz="914400" rtl="0" eaLnBrk="1" latinLnBrk="0" hangingPunct="1">
                        <a:buFont typeface="Symbol" panose="05050102010706020507" pitchFamily="18" charset="2"/>
                        <a:buChar char=""/>
                      </a:pPr>
                      <a:r>
                        <a:rPr lang="en-GB" sz="1400" kern="1200" dirty="0">
                          <a:solidFill>
                            <a:schemeClr val="bg1"/>
                          </a:solidFill>
                          <a:effectLst/>
                          <a:latin typeface="Univers" panose="020B0503020202020204" pitchFamily="34" charset="0"/>
                          <a:ea typeface="+mn-ea"/>
                          <a:cs typeface="+mn-cs"/>
                        </a:rPr>
                        <a:t>Have positive regard for colleagues – assume the best of people.</a:t>
                      </a:r>
                    </a:p>
                  </a:txBody>
                  <a:tcPr marL="48308" marR="48308" marT="0" marB="0" anchor="ctr">
                    <a:solidFill>
                      <a:srgbClr val="DD05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490266"/>
                  </a:ext>
                </a:extLst>
              </a:tr>
              <a:tr h="2237946"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Antonio" panose="02000303000000000000" pitchFamily="2" charset="0"/>
                          <a:ea typeface="+mn-ea"/>
                          <a:cs typeface="+mn-cs"/>
                        </a:rPr>
                        <a:t> PIONEERING</a:t>
                      </a:r>
                    </a:p>
                    <a:p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300" b="1" kern="1200" dirty="0">
                          <a:solidFill>
                            <a:schemeClr val="bg1"/>
                          </a:solidFill>
                          <a:effectLst/>
                          <a:latin typeface="Univers" panose="020B0503020202020204" pitchFamily="34" charset="0"/>
                          <a:ea typeface="+mn-ea"/>
                          <a:cs typeface="+mn-cs"/>
                        </a:rPr>
                        <a:t>We are dynamic and forward thinking: we embrace and lead change through our innovation and creativity. 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07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GB" sz="1300" b="1" kern="1200" dirty="0">
                          <a:solidFill>
                            <a:schemeClr val="bg1"/>
                          </a:solidFill>
                          <a:effectLst/>
                          <a:latin typeface="Univers" panose="020B0503020202020204" pitchFamily="34" charset="0"/>
                          <a:ea typeface="+mn-ea"/>
                          <a:cs typeface="+mn-cs"/>
                        </a:rPr>
                        <a:t>We are constantly learning, both from our successes and from our failures to make sure we are always striving to improve.</a:t>
                      </a:r>
                    </a:p>
                  </a:txBody>
                  <a:tcPr marL="48308" marR="48308" marT="0" marB="0">
                    <a:solidFill>
                      <a:srgbClr val="B41922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Univers" panose="020B0503020202020204" pitchFamily="34" charset="0"/>
                        </a:rPr>
                        <a:t>Keep focused on what we’ve decided to deliver.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Univers" panose="020B0503020202020204" pitchFamily="34" charset="0"/>
                        </a:rPr>
                        <a:t>Challenge the status quo for positive change and improvement.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Univers" panose="020B0503020202020204" pitchFamily="34" charset="0"/>
                        </a:rPr>
                        <a:t>Be open to trying new ways of doing things; seeking small improvements to make an overall big difference.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Univers" panose="020B0503020202020204" pitchFamily="34" charset="0"/>
                        </a:rPr>
                        <a:t>Be open to learning from others and willing to share knowledge and best practice, failures, and mistakes in order to improve.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Univers" panose="020B0503020202020204" pitchFamily="34" charset="0"/>
                        </a:rPr>
                        <a:t>Be evidence based and needs led when innovating and problem solving. 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Univers" panose="020B0503020202020204" pitchFamily="34" charset="0"/>
                        </a:rPr>
                        <a:t>Recognise that not all ideas shared can be prioritised or immediately implemented.  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Univers" panose="020B05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08" marR="48308" marT="0" marB="0" anchor="ctr">
                    <a:solidFill>
                      <a:srgbClr val="DD05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222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907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a0002a9-068a-44f5-9bd6-709216d7f8a9">
      <UserInfo>
        <DisplayName/>
        <AccountId xsi:nil="true"/>
        <AccountType/>
      </UserInfo>
    </SharedWithUsers>
    <MediaLengthInSeconds xmlns="ed8bb4e3-802f-48ee-bb80-b4e5641b391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A0704B40533F4F8D1B59A63E32817F" ma:contentTypeVersion="8" ma:contentTypeDescription="Create a new document." ma:contentTypeScope="" ma:versionID="7d3f72bd12763bb13bafabc399bde7ad">
  <xsd:schema xmlns:xsd="http://www.w3.org/2001/XMLSchema" xmlns:xs="http://www.w3.org/2001/XMLSchema" xmlns:p="http://schemas.microsoft.com/office/2006/metadata/properties" xmlns:ns2="ed8bb4e3-802f-48ee-bb80-b4e5641b3911" xmlns:ns3="ca0002a9-068a-44f5-9bd6-709216d7f8a9" targetNamespace="http://schemas.microsoft.com/office/2006/metadata/properties" ma:root="true" ma:fieldsID="d1b72d63fd1fe55786f3eb1e8bb9bd82" ns2:_="" ns3:_="">
    <xsd:import namespace="ed8bb4e3-802f-48ee-bb80-b4e5641b3911"/>
    <xsd:import namespace="ca0002a9-068a-44f5-9bd6-709216d7f8a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8bb4e3-802f-48ee-bb80-b4e5641b39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0002a9-068a-44f5-9bd6-709216d7f8a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E19F23-512D-49EA-8498-CE097B46C85B}">
  <ds:schemaRefs>
    <ds:schemaRef ds:uri="http://schemas.microsoft.com/office/2006/documentManagement/types"/>
    <ds:schemaRef ds:uri="ed8bb4e3-802f-48ee-bb80-b4e5641b3911"/>
    <ds:schemaRef ds:uri="http://purl.org/dc/elements/1.1/"/>
    <ds:schemaRef ds:uri="http://purl.org/dc/dcmitype/"/>
    <ds:schemaRef ds:uri="http://schemas.microsoft.com/office/infopath/2007/PartnerControls"/>
    <ds:schemaRef ds:uri="ca0002a9-068a-44f5-9bd6-709216d7f8a9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FE97395-B951-45D6-B8A1-CDF0023F33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8bb4e3-802f-48ee-bb80-b4e5641b3911"/>
    <ds:schemaRef ds:uri="ca0002a9-068a-44f5-9bd6-709216d7f8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9F994FD-AAC3-4ED0-9619-88246F1FD9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418</Words>
  <Application>Microsoft Office PowerPoint</Application>
  <PresentationFormat>Widescreen</PresentationFormat>
  <Paragraphs>41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Libby Hogger</dc:creator>
  <cp:lastModifiedBy>Libby Hogger</cp:lastModifiedBy>
  <cp:revision>8</cp:revision>
  <dcterms:created xsi:type="dcterms:W3CDTF">2022-10-05T15:01:09Z</dcterms:created>
  <dcterms:modified xsi:type="dcterms:W3CDTF">2022-12-06T12:34:44Z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0x0101009EA0704B40533F4F8D1B59A63E32817F</vt:lpwstr>
  </property>
  <property fmtid="{D5CDD505-2E9C-101B-9397-08002B2CF9AE}" pid="3" name="Order">
    <vt:r8>7400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ComplianceAssetId">
    <vt:lpwstr/>
  </property>
</Properties>
</file>